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 saveSubsetFonts="1">
  <p:sldMasterIdLst>
    <p:sldMasterId id="2147483695" r:id="rId1"/>
  </p:sldMasterIdLst>
  <p:notesMasterIdLst>
    <p:notesMasterId r:id="rId16"/>
  </p:notesMasterIdLst>
  <p:handoutMasterIdLst>
    <p:handoutMasterId r:id="rId17"/>
  </p:handoutMasterIdLst>
  <p:sldIdLst>
    <p:sldId id="256" r:id="rId2"/>
    <p:sldId id="257" r:id="rId3"/>
    <p:sldId id="259" r:id="rId4"/>
    <p:sldId id="266" r:id="rId5"/>
    <p:sldId id="267" r:id="rId6"/>
    <p:sldId id="268" r:id="rId7"/>
    <p:sldId id="269" r:id="rId8"/>
    <p:sldId id="260" r:id="rId9"/>
    <p:sldId id="270" r:id="rId10"/>
    <p:sldId id="261" r:id="rId11"/>
    <p:sldId id="272" r:id="rId12"/>
    <p:sldId id="271" r:id="rId13"/>
    <p:sldId id="258" r:id="rId14"/>
    <p:sldId id="265" r:id="rId15"/>
  </p:sldIdLst>
  <p:sldSz cx="12192000" cy="6858000"/>
  <p:notesSz cx="6858000" cy="9144000"/>
  <p:embeddedFontLst>
    <p:embeddedFont>
      <p:font typeface="맑은 고딕" panose="020B0503020000020004" pitchFamily="50" charset="-127"/>
      <p:regular r:id="rId18"/>
      <p:bold r:id="rId19"/>
    </p:embeddedFon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Calibri Light" panose="020F0302020204030204" pitchFamily="34" charset="0"/>
      <p:regular r:id="rId24"/>
      <p:italic r:id="rId25"/>
    </p:embeddedFont>
    <p:embeddedFont>
      <p:font typeface="Century Gothic" panose="020B0502020202020204" pitchFamily="34" charset="0"/>
      <p:regular r:id="rId26"/>
      <p:bold r:id="rId27"/>
      <p:italic r:id="rId28"/>
      <p:boldItalic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7" userDrawn="1">
          <p15:clr>
            <a:srgbClr val="A4A3A4"/>
          </p15:clr>
        </p15:guide>
        <p15:guide id="2" pos="3837" userDrawn="1">
          <p15:clr>
            <a:srgbClr val="A4A3A4"/>
          </p15:clr>
        </p15:guide>
        <p15:guide id="5" orient="horz" pos="813" userDrawn="1">
          <p15:clr>
            <a:srgbClr val="A4A3A4"/>
          </p15:clr>
        </p15:guide>
        <p15:guide id="6" orient="horz" pos="398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57">
          <p15:clr>
            <a:srgbClr val="A4A3A4"/>
          </p15:clr>
        </p15:guide>
        <p15:guide id="2" pos="3837">
          <p15:clr>
            <a:srgbClr val="A4A3A4"/>
          </p15:clr>
        </p15:guide>
        <p15:guide id="3" orient="horz" pos="813">
          <p15:clr>
            <a:srgbClr val="A4A3A4"/>
          </p15:clr>
        </p15:guide>
        <p15:guide id="4" orient="horz" pos="398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553D"/>
    <a:srgbClr val="029390"/>
    <a:srgbClr val="03D7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474" autoAdjust="0"/>
    <p:restoredTop sz="95951" autoAdjust="0"/>
  </p:normalViewPr>
  <p:slideViewPr>
    <p:cSldViewPr snapToGrid="0" snapToObjects="1">
      <p:cViewPr varScale="1">
        <p:scale>
          <a:sx n="85" d="100"/>
          <a:sy n="85" d="100"/>
        </p:scale>
        <p:origin x="850" y="58"/>
      </p:cViewPr>
      <p:guideLst>
        <p:guide orient="horz" pos="2157"/>
        <p:guide pos="3837"/>
        <p:guide orient="horz" pos="813"/>
        <p:guide orient="horz" pos="3981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80" d="100"/>
          <a:sy n="80" d="100"/>
        </p:scale>
        <p:origin x="3066" y="102"/>
      </p:cViewPr>
      <p:guideLst>
        <p:guide orient="horz" pos="2157"/>
        <p:guide pos="3837"/>
        <p:guide orient="horz" pos="813"/>
        <p:guide orient="horz" pos="3981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5" Type="http://schemas.openxmlformats.org/officeDocument/2006/relationships/font" Target="fonts/font8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23376E7-B579-44B6-8513-E808D72966E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2E14E80-16CB-478D-A6F2-B4A5E5FC3B2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AB19A6-9DCC-4F01-82A7-D3B93AF0D73D}" type="datetimeFigureOut">
              <a:rPr lang="en-US" smtClean="0"/>
              <a:t>3/21/2022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3719C7-7DC7-48D8-8DDD-53AD85F3D65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3173D8-89BC-4542-B09B-7AF5D7038D1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23FE3F-DEEE-4982-A3C2-512627FB11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58156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4BE94C-7533-4398-A1E5-19DD2A3A8A9F}" type="datetimeFigureOut">
              <a:rPr lang="en-US" smtClean="0"/>
              <a:t>3/21/2022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017748-9139-42E0-B78B-28F5761A3A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4659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017748-9139-42E0-B78B-28F5761A3A7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6413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017748-9139-42E0-B78B-28F5761A3A7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4161953"/>
      </p:ext>
    </p:extLst>
  </p:cSld>
  <p:clrMapOvr>
    <a:masterClrMapping/>
  </p:clrMapOvr>
</p:notes>
</file>

<file path=ppt/notesSlides/notesSlide11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Slide Image Placeholder 1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685800" y="1143000"/>
                <a:ext cx="5486400" cy="3086100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anchor="t">
                <a:noAutofit/>
              </a:bodyPr>
              <a:lstStyle/>
              <a:p>
                <a:pPr marL="0" indent="0" defTabSz="508000"/>
                <a:endParaRPr/>
              </a:p>
            </p:txBody>
          </p:sp>
          <p:sp>
            <p:nvSpPr>
              <p:cNvPr id="3" name="Notes Placeholder 2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400550"/>
                <a:ext cx="5487035" cy="360108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t">
                <a:noAutofit/>
              </a:bodyPr>
              <a:lstStyle/>
              <a:p>
                <a:pPr marL="0" indent="0" defTabSz="508000">
                  <a:buFontTx/>
                  <a:buNone/>
                </a:pPr>
                <a:endParaRPr/>
              </a:p>
            </p:txBody>
          </p:sp>
          <p:sp>
            <p:nvSpPr>
              <p:cNvPr id="4" name="Slide Number Placeholder 3"/>
              <p:cNvSpPr txBox="1">
                <a:spLocks noGrp="1"/>
              </p:cNvSpPr>
              <p:nvPr>
                <p:ph type="sldNum" idx="5"/>
              </p:nvPr>
            </p:nvSpPr>
            <p:spPr>
              <a:xfrm>
                <a:off x="3884930" y="8685530"/>
                <a:ext cx="2972435" cy="45910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b">
                <a:noAutofit/>
              </a:bodyPr>
              <a:lstStyle/>
              <a:p>
                <a:pPr marL="0" indent="0" defTabSz="508000">
                  <a:buFontTx/>
                  <a:buNone/>
                </a:pPr>
                <a:fld id="{B9320F77-B9A0-41C5-862A-B4B631284C64}" type="slidenum">
                  <a:rPr lang="en-US"/>
                  <a:t>11</a:t>
                </a:fld>
                <a:endParaRPr lang="en-US"/>
              </a:p>
            </p:txBody>
          </p:sp>
        </p:spTree>
      </p:cSld>
      <p:clrMapOvr>
        <a:masterClrMapping/>
      </p:clrMapOvr>
    </p:notes>
  </mc:Choice>
  <mc:Fallback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xmlns="">
    <p:transition spd="slow"/>
  </mc:Fallback>
</mc:AlternateContent>
</file>

<file path=ppt/notesSlides/notesSlide12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Slide Image Placeholder 1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685800" y="1143000"/>
                <a:ext cx="5487035" cy="3086735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anchor="t">
                <a:noAutofit/>
              </a:bodyPr>
              <a:lstStyle/>
              <a:p>
                <a:pPr marL="0" indent="0" defTabSz="508000"/>
                <a:endParaRPr/>
              </a:p>
            </p:txBody>
          </p:sp>
          <p:sp>
            <p:nvSpPr>
              <p:cNvPr id="3" name="Notes Placeholder 2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400550"/>
                <a:ext cx="5487035" cy="360108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t">
                <a:noAutofit/>
              </a:bodyPr>
              <a:lstStyle/>
              <a:p>
                <a:pPr marL="0" indent="0" defTabSz="508000">
                  <a:buFontTx/>
                  <a:buNone/>
                </a:pPr>
                <a:endParaRPr/>
              </a:p>
            </p:txBody>
          </p:sp>
          <p:sp>
            <p:nvSpPr>
              <p:cNvPr id="4" name="Slide Number Placeholder 3"/>
              <p:cNvSpPr txBox="1">
                <a:spLocks noGrp="1"/>
              </p:cNvSpPr>
              <p:nvPr>
                <p:ph type="sldNum" idx="5"/>
              </p:nvPr>
            </p:nvSpPr>
            <p:spPr>
              <a:xfrm>
                <a:off x="3884930" y="8685530"/>
                <a:ext cx="2972435" cy="45910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b">
                <a:noAutofit/>
              </a:bodyPr>
              <a:lstStyle/>
              <a:p>
                <a:pPr marL="0" indent="0" defTabSz="508000">
                  <a:buFontTx/>
                  <a:buNone/>
                </a:pPr>
                <a:fld id="{B9320F77-B9A0-41C5-862A-B4B631284C64}" type="slidenum">
                  <a:rPr lang="en-US"/>
                  <a:t>12</a:t>
                </a:fld>
                <a:endParaRPr lang="en-US"/>
              </a:p>
            </p:txBody>
          </p:sp>
        </p:spTree>
      </p:cSld>
      <p:clrMapOvr>
        <a:masterClrMapping/>
      </p:clrMapOvr>
    </p:notes>
  </mc:Choice>
  <mc:Fallback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xmlns="">
    <p:transition spd="slow"/>
  </mc:Fallback>
</mc:AlternateContent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017748-9139-42E0-B78B-28F5761A3A7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6913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017748-9139-42E0-B78B-28F5761A3A7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5389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017748-9139-42E0-B78B-28F5761A3A7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368394"/>
      </p:ext>
    </p:extLst>
  </p:cSld>
  <p:clrMapOvr>
    <a:masterClrMapping/>
  </p:clrMapOvr>
</p:notes>
</file>

<file path=ppt/notesSlides/notesSlide4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Slide Image Placeholder 1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685800" y="1143000"/>
                <a:ext cx="5486400" cy="3086100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anchor="t">
                <a:noAutofit/>
              </a:bodyPr>
              <a:lstStyle/>
              <a:p>
                <a:pPr marL="0" indent="0" defTabSz="508000"/>
                <a:endParaRPr/>
              </a:p>
            </p:txBody>
          </p:sp>
          <p:sp>
            <p:nvSpPr>
              <p:cNvPr id="3" name="Notes Placeholder 2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400550"/>
                <a:ext cx="5487035" cy="360108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t">
                <a:noAutofit/>
              </a:bodyPr>
              <a:lstStyle/>
              <a:p>
                <a:pPr marL="0" indent="0" defTabSz="508000">
                  <a:buFontTx/>
                  <a:buNone/>
                </a:pPr>
                <a:endParaRPr/>
              </a:p>
            </p:txBody>
          </p:sp>
          <p:sp>
            <p:nvSpPr>
              <p:cNvPr id="4" name="Slide Number Placeholder 3"/>
              <p:cNvSpPr txBox="1">
                <a:spLocks noGrp="1"/>
              </p:cNvSpPr>
              <p:nvPr>
                <p:ph type="sldNum" idx="5"/>
              </p:nvPr>
            </p:nvSpPr>
            <p:spPr>
              <a:xfrm>
                <a:off x="3884930" y="8685530"/>
                <a:ext cx="2972435" cy="45910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b">
                <a:noAutofit/>
              </a:bodyPr>
              <a:lstStyle/>
              <a:p>
                <a:pPr marL="0" indent="0" defTabSz="508000">
                  <a:buFontTx/>
                  <a:buNone/>
                </a:pPr>
                <a:fld id="{B9320F77-B9A0-41C5-862A-B4B631284C64}" type="slidenum">
                  <a:rPr lang="en-US"/>
                  <a:t>4</a:t>
                </a:fld>
                <a:endParaRPr lang="en-US"/>
              </a:p>
            </p:txBody>
          </p:sp>
        </p:spTree>
      </p:cSld>
      <p:clrMapOvr>
        <a:masterClrMapping/>
      </p:clrMapOvr>
    </p:notes>
  </mc:Choice>
  <mc:Fallback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xmlns="">
    <p:transition spd="slow"/>
  </mc:Fallback>
</mc:AlternateContent>
</file>

<file path=ppt/notesSlides/notesSlide5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Slide Image Placeholder 1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685800" y="1143000"/>
                <a:ext cx="5486400" cy="3086100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anchor="t">
                <a:noAutofit/>
              </a:bodyPr>
              <a:lstStyle/>
              <a:p>
                <a:pPr marL="0" indent="0" defTabSz="508000"/>
                <a:endParaRPr/>
              </a:p>
            </p:txBody>
          </p:sp>
          <p:sp>
            <p:nvSpPr>
              <p:cNvPr id="3" name="Notes Placeholder 2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400550"/>
                <a:ext cx="5487035" cy="360108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t">
                <a:noAutofit/>
              </a:bodyPr>
              <a:lstStyle/>
              <a:p>
                <a:pPr marL="0" indent="0" defTabSz="508000">
                  <a:buFontTx/>
                  <a:buNone/>
                </a:pPr>
                <a:endParaRPr/>
              </a:p>
            </p:txBody>
          </p:sp>
          <p:sp>
            <p:nvSpPr>
              <p:cNvPr id="4" name="Slide Number Placeholder 3"/>
              <p:cNvSpPr txBox="1">
                <a:spLocks noGrp="1"/>
              </p:cNvSpPr>
              <p:nvPr>
                <p:ph type="sldNum" idx="5"/>
              </p:nvPr>
            </p:nvSpPr>
            <p:spPr>
              <a:xfrm>
                <a:off x="3884930" y="8685530"/>
                <a:ext cx="2972435" cy="45910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b">
                <a:noAutofit/>
              </a:bodyPr>
              <a:lstStyle/>
              <a:p>
                <a:pPr marL="0" indent="0" defTabSz="508000">
                  <a:buFontTx/>
                  <a:buNone/>
                </a:pPr>
                <a:fld id="{B9320F77-B9A0-41C5-862A-B4B631284C64}" type="slidenum">
                  <a:rPr lang="en-US"/>
                  <a:t>5</a:t>
                </a:fld>
                <a:endParaRPr lang="en-US"/>
              </a:p>
            </p:txBody>
          </p:sp>
        </p:spTree>
      </p:cSld>
      <p:clrMapOvr>
        <a:masterClrMapping/>
      </p:clrMapOvr>
    </p:notes>
  </mc:Choice>
  <mc:Fallback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xmlns="">
    <p:transition spd="slow"/>
  </mc:Fallback>
</mc:AlternateContent>
</file>

<file path=ppt/notesSlides/notesSlide6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Slide Image Placeholder 1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685800" y="1143000"/>
                <a:ext cx="5487035" cy="3086735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anchor="t">
                <a:noAutofit/>
              </a:bodyPr>
              <a:lstStyle/>
              <a:p>
                <a:pPr marL="0" indent="0" defTabSz="508000"/>
                <a:endParaRPr/>
              </a:p>
            </p:txBody>
          </p:sp>
          <p:sp>
            <p:nvSpPr>
              <p:cNvPr id="3" name="Notes Placeholder 2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400550"/>
                <a:ext cx="5487035" cy="360108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t">
                <a:noAutofit/>
              </a:bodyPr>
              <a:lstStyle/>
              <a:p>
                <a:pPr marL="0" indent="0" defTabSz="508000">
                  <a:buFontTx/>
                  <a:buNone/>
                </a:pPr>
                <a:endParaRPr/>
              </a:p>
            </p:txBody>
          </p:sp>
          <p:sp>
            <p:nvSpPr>
              <p:cNvPr id="4" name="Slide Number Placeholder 3"/>
              <p:cNvSpPr txBox="1">
                <a:spLocks noGrp="1"/>
              </p:cNvSpPr>
              <p:nvPr>
                <p:ph type="sldNum" idx="5"/>
              </p:nvPr>
            </p:nvSpPr>
            <p:spPr>
              <a:xfrm>
                <a:off x="3884930" y="8685530"/>
                <a:ext cx="2972435" cy="45910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b">
                <a:noAutofit/>
              </a:bodyPr>
              <a:lstStyle/>
              <a:p>
                <a:pPr marL="0" indent="0" defTabSz="508000">
                  <a:buFontTx/>
                  <a:buNone/>
                </a:pPr>
                <a:fld id="{B9320F77-B9A0-41C5-862A-B4B631284C64}" type="slidenum">
                  <a:rPr lang="en-US"/>
                  <a:t>6</a:t>
                </a:fld>
                <a:endParaRPr lang="en-US"/>
              </a:p>
            </p:txBody>
          </p:sp>
        </p:spTree>
      </p:cSld>
      <p:clrMapOvr>
        <a:masterClrMapping/>
      </p:clrMapOvr>
    </p:notes>
  </mc:Choice>
  <mc:Fallback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xmlns="">
    <p:transition spd="slow"/>
  </mc:Fallback>
</mc:AlternateContent>
</file>

<file path=ppt/notesSlides/notesSlide7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Slide Image Placeholder 1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685800" y="1143000"/>
                <a:ext cx="5487035" cy="3086735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anchor="t">
                <a:noAutofit/>
              </a:bodyPr>
              <a:lstStyle/>
              <a:p>
                <a:pPr marL="0" indent="0" defTabSz="508000"/>
                <a:endParaRPr/>
              </a:p>
            </p:txBody>
          </p:sp>
          <p:sp>
            <p:nvSpPr>
              <p:cNvPr id="3" name="Notes Placeholder 2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400550"/>
                <a:ext cx="5487035" cy="360108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t">
                <a:noAutofit/>
              </a:bodyPr>
              <a:lstStyle/>
              <a:p>
                <a:pPr marL="0" indent="0" defTabSz="508000">
                  <a:buFontTx/>
                  <a:buNone/>
                </a:pPr>
                <a:endParaRPr/>
              </a:p>
            </p:txBody>
          </p:sp>
          <p:sp>
            <p:nvSpPr>
              <p:cNvPr id="4" name="Slide Number Placeholder 3"/>
              <p:cNvSpPr txBox="1">
                <a:spLocks noGrp="1"/>
              </p:cNvSpPr>
              <p:nvPr>
                <p:ph type="sldNum" idx="5"/>
              </p:nvPr>
            </p:nvSpPr>
            <p:spPr>
              <a:xfrm>
                <a:off x="3884930" y="8685530"/>
                <a:ext cx="2972435" cy="45910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b">
                <a:noAutofit/>
              </a:bodyPr>
              <a:lstStyle/>
              <a:p>
                <a:pPr marL="0" indent="0" defTabSz="508000">
                  <a:buFontTx/>
                  <a:buNone/>
                </a:pPr>
                <a:fld id="{B9320F77-B9A0-41C5-862A-B4B631284C64}" type="slidenum">
                  <a:rPr lang="en-US"/>
                  <a:t>7</a:t>
                </a:fld>
                <a:endParaRPr lang="en-US"/>
              </a:p>
            </p:txBody>
          </p:sp>
        </p:spTree>
      </p:cSld>
      <p:clrMapOvr>
        <a:masterClrMapping/>
      </p:clrMapOvr>
    </p:notes>
  </mc:Choice>
  <mc:Fallback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xmlns="">
    <p:transition spd="slow"/>
  </mc:Fallback>
</mc:AlternateContent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017748-9139-42E0-B78B-28F5761A3A7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223342"/>
      </p:ext>
    </p:extLst>
  </p:cSld>
  <p:clrMapOvr>
    <a:masterClrMapping/>
  </p:clrMapOvr>
</p:notes>
</file>

<file path=ppt/notesSlides/notesSlide9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Slide Image Placeholder 1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685800" y="1143000"/>
                <a:ext cx="5486400" cy="3086100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anchor="t">
                <a:noAutofit/>
              </a:bodyPr>
              <a:lstStyle/>
              <a:p>
                <a:pPr marL="0" indent="0" defTabSz="508000"/>
                <a:endParaRPr/>
              </a:p>
            </p:txBody>
          </p:sp>
          <p:sp>
            <p:nvSpPr>
              <p:cNvPr id="3" name="Notes Placeholder 2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400550"/>
                <a:ext cx="5487035" cy="360108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t">
                <a:noAutofit/>
              </a:bodyPr>
              <a:lstStyle/>
              <a:p>
                <a:pPr marL="0" indent="0" defTabSz="508000">
                  <a:buFontTx/>
                  <a:buNone/>
                </a:pPr>
                <a:endParaRPr/>
              </a:p>
            </p:txBody>
          </p:sp>
          <p:sp>
            <p:nvSpPr>
              <p:cNvPr id="4" name="Slide Number Placeholder 3"/>
              <p:cNvSpPr txBox="1">
                <a:spLocks noGrp="1"/>
              </p:cNvSpPr>
              <p:nvPr>
                <p:ph type="sldNum" idx="5"/>
              </p:nvPr>
            </p:nvSpPr>
            <p:spPr>
              <a:xfrm>
                <a:off x="3884930" y="8685530"/>
                <a:ext cx="2972435" cy="45910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b">
                <a:noAutofit/>
              </a:bodyPr>
              <a:lstStyle/>
              <a:p>
                <a:pPr marL="0" indent="0" defTabSz="508000">
                  <a:buFontTx/>
                  <a:buNone/>
                </a:pPr>
                <a:fld id="{B9320F77-B9A0-41C5-862A-B4B631284C64}" type="slidenum">
                  <a:rPr lang="en-US"/>
                  <a:t>9</a:t>
                </a:fld>
                <a:endParaRPr lang="en-US"/>
              </a:p>
            </p:txBody>
          </p:sp>
        </p:spTree>
      </p:cSld>
      <p:clrMapOvr>
        <a:masterClrMapping/>
      </p:clrMapOvr>
    </p:notes>
  </mc:Choice>
  <mc:Fallback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xmlns="">
    <p:transition spd="slow"/>
  </mc:Fallback>
</mc:AlternateConten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6A6846-AAF2-4F6F-A0A1-91A6D91797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E2F7B-C3DF-4EB1-BB6A-7DAD81C3F1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A0EF1F-1CD6-417E-912F-497D18059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2094B-2257-4623-9E98-CFCA2E863A35}" type="datetime1">
              <a:rPr lang="en-US" smtClean="0"/>
              <a:t>3/21/2022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941825-F093-469B-B26F-B281711054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E4B970-4E89-4D1D-9B0F-18927CBB3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3846F6-C520-406C-BA3E-8FBF8E6BA6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42895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DF07C7-2A6B-47A1-8DF6-A1E0467C9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54A01B1-B20F-41DD-A710-484B36023F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5B2D93-96A9-4EAE-B513-C268543F7B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397AD-7A4F-41EC-ADCC-E158B3004742}" type="datetime1">
              <a:rPr lang="en-US" smtClean="0"/>
              <a:t>3/21/2022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125E00-0127-48AA-9A84-7B2A748DC0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3581F5-0136-4DAE-A782-0EB8DAA60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3846F6-C520-406C-BA3E-8FBF8E6BA6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3148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80A4250-363D-4F76-A9AD-26DDD59D687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38FAC2D-5FD1-4F77-AC5B-A093E95CA6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046B58-9D1E-44E3-98C2-35A99A9395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D21A8C-C34F-403C-B170-8C992533CA0F}" type="datetime1">
              <a:rPr lang="en-US" smtClean="0"/>
              <a:t>3/21/2022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4577BF-1117-4CB8-B9EC-8FF3F7145D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C2C64A-41E1-4B25-8E80-5E1DADC49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3846F6-C520-406C-BA3E-8FBF8E6BA6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6883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alf Frame 6">
            <a:extLst>
              <a:ext uri="{FF2B5EF4-FFF2-40B4-BE49-F238E27FC236}">
                <a16:creationId xmlns:a16="http://schemas.microsoft.com/office/drawing/2014/main" id="{B490081F-C2A6-4528-9FE4-1A62058B1D93}"/>
              </a:ext>
            </a:extLst>
          </p:cNvPr>
          <p:cNvSpPr/>
          <p:nvPr userDrawn="1"/>
        </p:nvSpPr>
        <p:spPr>
          <a:xfrm flipH="1" flipV="1">
            <a:off x="11656712" y="6330677"/>
            <a:ext cx="422728" cy="426372"/>
          </a:xfrm>
          <a:prstGeom prst="halfFrame">
            <a:avLst>
              <a:gd name="adj1" fmla="val 19250"/>
              <a:gd name="adj2" fmla="val 24132"/>
            </a:avLst>
          </a:prstGeom>
          <a:solidFill>
            <a:srgbClr val="03D7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898A9C-DFDF-4D97-8E47-F9C4B76E4E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294987"/>
            <a:ext cx="11049000" cy="941388"/>
          </a:xfrm>
        </p:spPr>
        <p:txBody>
          <a:bodyPr>
            <a:normAutofit/>
          </a:bodyPr>
          <a:lstStyle>
            <a:lvl1pPr algn="ctr">
              <a:defRPr sz="3600" b="1"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D528E1-97BE-4227-9BB5-CD7398D6A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500" y="1701800"/>
            <a:ext cx="11049000" cy="4475163"/>
          </a:xfrm>
        </p:spPr>
        <p:txBody>
          <a:bodyPr>
            <a:normAutofit/>
          </a:bodyPr>
          <a:lstStyle>
            <a:lvl1pPr>
              <a:defRPr sz="2400">
                <a:latin typeface="+mj-lt"/>
              </a:defRPr>
            </a:lvl1pPr>
            <a:lvl2pPr>
              <a:defRPr sz="2000">
                <a:latin typeface="+mj-lt"/>
              </a:defRPr>
            </a:lvl2pPr>
            <a:lvl3pPr>
              <a:defRPr sz="1800">
                <a:latin typeface="+mj-lt"/>
              </a:defRPr>
            </a:lvl3pPr>
            <a:lvl4pPr>
              <a:defRPr sz="1600">
                <a:latin typeface="+mj-lt"/>
              </a:defRPr>
            </a:lvl4pPr>
            <a:lvl5pPr>
              <a:defRPr sz="16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59432E-87A5-4D69-A6C5-27608BC8D7A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1500" y="6356350"/>
            <a:ext cx="2743200" cy="365125"/>
          </a:xfrm>
        </p:spPr>
        <p:txBody>
          <a:bodyPr/>
          <a:lstStyle/>
          <a:p>
            <a:fld id="{E5CD83F6-DA16-401C-8899-857EECE38C20}" type="datetime1">
              <a:rPr lang="en-US" smtClean="0"/>
              <a:t>3/21/2022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3DE005-836D-41D0-A467-29577838A0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7F9807-526C-4707-9FF8-6EB652860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58740" y="6356351"/>
            <a:ext cx="400049" cy="298449"/>
          </a:xfrm>
        </p:spPr>
        <p:txBody>
          <a:bodyPr/>
          <a:lstStyle>
            <a:lvl1pPr algn="r">
              <a:defRPr>
                <a:solidFill>
                  <a:srgbClr val="03D7D6"/>
                </a:solidFill>
              </a:defRPr>
            </a:lvl1pPr>
          </a:lstStyle>
          <a:p>
            <a:fld id="{823846F6-C520-406C-BA3E-8FBF8E6BA61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8664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5E8C8-ADCB-4EF8-A22E-E6BC76273F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F10D74-9636-4167-B96A-BB7536E08A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0A7B05-97A1-4FC0-858B-B1EB551E0B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ED5B7-AE02-4B99-BED7-7B8858396C2A}" type="datetime1">
              <a:rPr lang="en-US" smtClean="0"/>
              <a:t>3/21/2022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059318-F214-48FB-806E-98FF133CE7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B58B5D-D349-467C-B894-758FD0A14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3846F6-C520-406C-BA3E-8FBF8E6BA6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4069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D3BEFE-B1A4-4C1D-BFD0-3443F607C7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24CD8B-75F6-4D6E-B7B7-0B5969A46F3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E72970-97FF-464E-83EB-C16208E38D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320AB4-332A-46ED-9166-B41140F80A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366FA-B366-4E1A-B0E5-B7158DAEE12E}" type="datetime1">
              <a:rPr lang="en-US" smtClean="0"/>
              <a:t>3/21/2022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80CEB7-41C7-4B1C-A22E-40F3A23D7D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2D9B07-4B66-4885-8615-B35611E3E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3846F6-C520-406C-BA3E-8FBF8E6BA6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6617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0EB0E-C272-4F81-94DA-EB0489CB7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477789-1989-42DA-AC50-162ED4A448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A73A576-5D47-471F-9A7F-0F88DCD08F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B365F4E-F1F9-4979-B5DB-E441421B5F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9DBEDE-24B5-483A-A877-885EC60F8A2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CDCF0C6-63DC-4969-A1B6-4E4200CB7B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4EB18-2504-4DC1-B11E-F96BA8377D30}" type="datetime1">
              <a:rPr lang="en-US" smtClean="0"/>
              <a:t>3/21/2022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B153E1-2F17-4A77-9E7D-F31DB2A4B1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E5739E7-510C-4934-A2FB-84DA07572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3846F6-C520-406C-BA3E-8FBF8E6BA6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3890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F2D10-F5D6-4FA1-AE3B-FE5822BD1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2A9E12E-B6BC-4F8F-8D17-81B900ED36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6DF96-8244-4FEF-9BC5-173449A8C482}" type="datetime1">
              <a:rPr lang="en-US" smtClean="0"/>
              <a:t>3/21/2022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C77C51-FA1D-47DB-A045-28E8735D67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B91562-47E8-4CB1-B1AA-9CC7B0C7C0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3846F6-C520-406C-BA3E-8FBF8E6BA6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2002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1394C2F-DE4B-452A-A655-13422107C1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46DE8-B238-4B63-B05F-FEDF0F5170D9}" type="datetime1">
              <a:rPr lang="en-US" smtClean="0"/>
              <a:t>3/21/2022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62A9BE1-804C-4893-A6F8-91618C0F68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00C81D-F4B7-46B0-952C-01DC227DE6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3846F6-C520-406C-BA3E-8FBF8E6BA6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0102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1B4FA7-D67B-4F79-B224-FD234FE5CF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50A178-0C12-4581-9A6B-5807E8F547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4847FA-6EFB-418D-A5CB-A92D16E933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1F5478-B3C8-49AF-BACD-6F6C5056A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DD3E2-2867-4392-BED4-DBCD56EC3B3C}" type="datetime1">
              <a:rPr lang="en-US" smtClean="0"/>
              <a:t>3/21/2022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4DE218-4143-43FC-805C-F5150A1ABF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C8E66C-892D-4B7C-9ADA-12541AE169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3846F6-C520-406C-BA3E-8FBF8E6BA6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605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33D1F-A87D-415C-838D-5C8CABB1C8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BCFCFD8-714A-4F33-88B5-8DC6DCA0F78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DB0D7A-1B43-4FC5-B624-E30E655F96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06B11A-2BD5-4FFB-9DCC-78441E4193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74260-E23C-456B-A20D-7C2229A71156}" type="datetime1">
              <a:rPr lang="en-US" smtClean="0"/>
              <a:t>3/21/2022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890061-1CB9-4475-87EC-DB807D707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00E956-2483-4D74-94A7-5DEBC7EF4C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3846F6-C520-406C-BA3E-8FBF8E6BA6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7388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328A266-6E73-482C-9651-E73506BA15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EE8540-3AFB-44F6-9D65-FC3E70B7C3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9231F4-DC7D-4CFF-B745-3F46FE0BAA4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671711-07A3-4714-9A1E-997D2C561D66}" type="datetime1">
              <a:rPr lang="en-US" smtClean="0"/>
              <a:t>3/21/2022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597A54-7429-4593-96CB-6F8AFD6613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AC1DCD-9300-42D5-8B1E-5A94027665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3846F6-C520-406C-BA3E-8FBF8E6BA6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325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8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microsoft.com/office/2007/relationships/hdphoto" Target="../media/hdphoto6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26.png"/><Relationship Id="rId4" Type="http://schemas.microsoft.com/office/2007/relationships/hdphoto" Target="../media/hdphoto6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microsoft.com/office/2007/relationships/hdphoto" Target="../media/hdphoto5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7.wdp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3.png"/><Relationship Id="rId4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microsoft.com/office/2007/relationships/hdphoto" Target="../media/hdphoto5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microsoft.com/office/2007/relationships/hdphoto" Target="../media/hdphoto5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microsoft.com/office/2007/relationships/hdphoto" Target="../media/hdphoto5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microsoft.com/office/2007/relationships/hdphoto" Target="../media/hdphoto5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microsoft.com/office/2007/relationships/hdphoto" Target="../media/hdphoto5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eg"/><Relationship Id="rId4" Type="http://schemas.microsoft.com/office/2007/relationships/hdphoto" Target="../media/hdphoto6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microsoft.com/office/2007/relationships/hdphoto" Target="../media/hdphoto5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5D85FC6-D40E-41C3-9645-283F4AF0BC1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70" y="-635"/>
            <a:ext cx="12190730" cy="6858000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A16D774-AF41-49F4-BD29-164FBF207069}"/>
              </a:ext>
            </a:extLst>
          </p:cNvPr>
          <p:cNvSpPr/>
          <p:nvPr/>
        </p:nvSpPr>
        <p:spPr>
          <a:xfrm>
            <a:off x="1740535" y="1052195"/>
            <a:ext cx="8710295" cy="4753610"/>
          </a:xfrm>
          <a:prstGeom prst="roundRect">
            <a:avLst>
              <a:gd name="adj" fmla="val 22545"/>
            </a:avLst>
          </a:prstGeom>
          <a:gradFill>
            <a:gsLst>
              <a:gs pos="0">
                <a:srgbClr val="03D7D6">
                  <a:alpha val="99000"/>
                </a:srgbClr>
              </a:gs>
              <a:gs pos="100000">
                <a:srgbClr val="029390">
                  <a:alpha val="75000"/>
                </a:srgb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EDCF33A-F4E2-4760-8FC8-0D512E405F7E}"/>
              </a:ext>
            </a:extLst>
          </p:cNvPr>
          <p:cNvGrpSpPr/>
          <p:nvPr/>
        </p:nvGrpSpPr>
        <p:grpSpPr>
          <a:xfrm>
            <a:off x="2394585" y="2221865"/>
            <a:ext cx="7402195" cy="1955800"/>
            <a:chOff x="2394585" y="2221865"/>
            <a:chExt cx="7402195" cy="1955800"/>
          </a:xfrm>
        </p:grpSpPr>
        <p:sp>
          <p:nvSpPr>
            <p:cNvPr id="8" name="TextBox 7"/>
            <p:cNvSpPr txBox="1">
              <a:spLocks/>
            </p:cNvSpPr>
            <p:nvPr/>
          </p:nvSpPr>
          <p:spPr>
            <a:xfrm>
              <a:off x="2859405" y="2221865"/>
              <a:ext cx="6473825" cy="163004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 defTabSz="508000">
                <a:buFontTx/>
                <a:buNone/>
              </a:pPr>
              <a:r>
                <a:rPr lang="ko-KR" sz="5000" b="1">
                  <a:solidFill>
                    <a:schemeClr val="bg1"/>
                  </a:solidFill>
                  <a:latin typeface="Century Gothic" charset="0"/>
                  <a:ea typeface="Century Gothic" charset="0"/>
                </a:rPr>
                <a:t>운동 자세 교정을 위한 헬스 애플리케이션</a:t>
              </a:r>
              <a:endParaRPr lang="ko-KR" altLang="en-US" sz="5000" b="1">
                <a:solidFill>
                  <a:schemeClr val="bg1"/>
                </a:solidFill>
                <a:latin typeface="Century Gothic" charset="0"/>
                <a:ea typeface="Century Gothic" charset="0"/>
              </a:endParaRPr>
            </a:p>
          </p:txBody>
        </p:sp>
        <p:sp>
          <p:nvSpPr>
            <p:cNvPr id="10" name="Rectangle 9"/>
            <p:cNvSpPr>
              <a:spLocks/>
            </p:cNvSpPr>
            <p:nvPr/>
          </p:nvSpPr>
          <p:spPr>
            <a:xfrm>
              <a:off x="2394585" y="3962400"/>
              <a:ext cx="7402830" cy="215900"/>
            </a:xfrm>
            <a:prstGeom prst="rect">
              <a:avLst/>
            </a:prstGeom>
          </p:spPr>
          <p:txBody>
            <a:bodyPr vert="horz" wrap="square" lIns="0" tIns="0" rIns="0" bIns="0" numCol="1" anchor="ctr">
              <a:spAutoFit/>
            </a:bodyPr>
            <a:lstStyle/>
            <a:p>
              <a:pPr marL="0" indent="0" algn="ctr" defTabSz="508000">
                <a:buFontTx/>
                <a:buNone/>
              </a:pPr>
              <a:endParaRPr lang="ko-KR" altLang="en-US" sz="1400">
                <a:solidFill>
                  <a:schemeClr val="bg1"/>
                </a:solidFill>
                <a:latin typeface="+mj-lt"/>
                <a:ea typeface="Calibri Light" charset="0"/>
              </a:endParaRPr>
            </a:p>
          </p:txBody>
        </p:sp>
      </p:grpSp>
      <p:sp>
        <p:nvSpPr>
          <p:cNvPr id="12" name="Half Frame 11">
            <a:extLst>
              <a:ext uri="{FF2B5EF4-FFF2-40B4-BE49-F238E27FC236}">
                <a16:creationId xmlns:a16="http://schemas.microsoft.com/office/drawing/2014/main" id="{54368060-51F7-493C-B307-F2B9B1861811}"/>
              </a:ext>
            </a:extLst>
          </p:cNvPr>
          <p:cNvSpPr/>
          <p:nvPr/>
        </p:nvSpPr>
        <p:spPr>
          <a:xfrm>
            <a:off x="304800" y="311785"/>
            <a:ext cx="842010" cy="848995"/>
          </a:xfrm>
          <a:prstGeom prst="halfFrame">
            <a:avLst/>
          </a:prstGeom>
          <a:solidFill>
            <a:srgbClr val="03D7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Half Frame 12">
            <a:extLst>
              <a:ext uri="{FF2B5EF4-FFF2-40B4-BE49-F238E27FC236}">
                <a16:creationId xmlns:a16="http://schemas.microsoft.com/office/drawing/2014/main" id="{9615F8AE-E5AB-4764-82AB-E99091F434E0}"/>
              </a:ext>
            </a:extLst>
          </p:cNvPr>
          <p:cNvSpPr/>
          <p:nvPr/>
        </p:nvSpPr>
        <p:spPr>
          <a:xfrm flipH="1" flipV="1">
            <a:off x="11045190" y="5696585"/>
            <a:ext cx="842010" cy="848995"/>
          </a:xfrm>
          <a:prstGeom prst="halfFrame">
            <a:avLst/>
          </a:prstGeom>
          <a:solidFill>
            <a:srgbClr val="03D7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D30372E-8263-4401-AAAF-8A76B7615745}"/>
              </a:ext>
            </a:extLst>
          </p:cNvPr>
          <p:cNvSpPr txBox="1"/>
          <p:nvPr/>
        </p:nvSpPr>
        <p:spPr>
          <a:xfrm>
            <a:off x="5368925" y="1769110"/>
            <a:ext cx="1454785" cy="369570"/>
          </a:xfrm>
          <a:prstGeom prst="rect">
            <a:avLst/>
          </a:prstGeom>
          <a:noFill/>
        </p:spPr>
        <p:txBody>
          <a:bodyPr vert="horz" wrap="square" lIns="0" tIns="0" rIns="0" bIns="0" numCol="1" anchor="t">
            <a:spAutoFit/>
          </a:bodyPr>
          <a:lstStyle/>
          <a:p>
            <a:pPr marL="0" indent="0" algn="ctr" defTabSz="508000">
              <a:buFontTx/>
              <a:buNone/>
            </a:pPr>
            <a:endParaRPr lang="ko-KR" altLang="en-US" sz="2400">
              <a:solidFill>
                <a:schemeClr val="bg1"/>
              </a:solidFill>
            </a:endParaRPr>
          </a:p>
        </p:txBody>
      </p:sp>
      <p:sp>
        <p:nvSpPr>
          <p:cNvPr id="15" name="텍스트 상자 14"/>
          <p:cNvSpPr txBox="1">
            <a:spLocks/>
          </p:cNvSpPr>
          <p:nvPr/>
        </p:nvSpPr>
        <p:spPr>
          <a:xfrm>
            <a:off x="2897505" y="4324350"/>
            <a:ext cx="5579110" cy="6470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hangingPunct="1"/>
            <a:r>
              <a:rPr lang="ko-KR" sz="1800">
                <a:latin typeface="나눔고딕 ExtraBold" charset="0"/>
                <a:ea typeface="나눔고딕 ExtraBold" charset="0"/>
              </a:rPr>
              <a:t>20201812 한승우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  <a:p>
            <a:pPr marL="0" indent="0" algn="l" defTabSz="508000" hangingPunct="1"/>
            <a:r>
              <a:rPr lang="ko-KR" sz="1800">
                <a:latin typeface="나눔고딕 ExtraBold" charset="0"/>
                <a:ea typeface="나눔고딕 ExtraBold" charset="0"/>
              </a:rPr>
              <a:t>hswek1@gmail.com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05711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635" cy="6858635"/>
          </a:xfrm>
          <a:prstGeom prst="rect">
            <a:avLst/>
          </a:prstGeom>
          <a:noFill/>
        </p:spPr>
      </p:pic>
      <p:sp>
        <p:nvSpPr>
          <p:cNvPr id="34" name="Rectangle 33"/>
          <p:cNvSpPr>
            <a:spLocks/>
          </p:cNvSpPr>
          <p:nvPr/>
        </p:nvSpPr>
        <p:spPr>
          <a:xfrm>
            <a:off x="-1270" y="0"/>
            <a:ext cx="12192635" cy="6858635"/>
          </a:xfrm>
          <a:prstGeom prst="rect">
            <a:avLst/>
          </a:prstGeom>
          <a:solidFill>
            <a:schemeClr val="bg1">
              <a:alpha val="91845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/>
          </a:p>
        </p:txBody>
      </p:sp>
      <p:sp>
        <p:nvSpPr>
          <p:cNvPr id="35" name="Half Frame 34">
            <a:extLst>
              <a:ext uri="{FF2B5EF4-FFF2-40B4-BE49-F238E27FC236}">
                <a16:creationId xmlns:a16="http://schemas.microsoft.com/office/drawing/2014/main" id="{2DF77075-9EA1-4353-BD16-FCA634C3BF66}"/>
              </a:ext>
            </a:extLst>
          </p:cNvPr>
          <p:cNvSpPr/>
          <p:nvPr/>
        </p:nvSpPr>
        <p:spPr>
          <a:xfrm>
            <a:off x="123190" y="136525"/>
            <a:ext cx="422910" cy="426085"/>
          </a:xfrm>
          <a:prstGeom prst="halfFrame">
            <a:avLst>
              <a:gd name="adj1" fmla="val 19250"/>
              <a:gd name="adj2" fmla="val 24132"/>
            </a:avLst>
          </a:prstGeom>
          <a:solidFill>
            <a:srgbClr val="03D7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6" name="Half Frame 35">
            <a:extLst>
              <a:ext uri="{FF2B5EF4-FFF2-40B4-BE49-F238E27FC236}">
                <a16:creationId xmlns:a16="http://schemas.microsoft.com/office/drawing/2014/main" id="{6BA52878-EDC9-4795-BB13-2ED97220621A}"/>
              </a:ext>
            </a:extLst>
          </p:cNvPr>
          <p:cNvSpPr/>
          <p:nvPr/>
        </p:nvSpPr>
        <p:spPr>
          <a:xfrm flipH="1" flipV="1">
            <a:off x="11656695" y="6330950"/>
            <a:ext cx="422910" cy="426085"/>
          </a:xfrm>
          <a:prstGeom prst="halfFrame">
            <a:avLst>
              <a:gd name="adj1" fmla="val 19250"/>
              <a:gd name="adj2" fmla="val 24132"/>
            </a:avLst>
          </a:prstGeom>
          <a:solidFill>
            <a:srgbClr val="03D7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458470" y="139700"/>
            <a:ext cx="11049635" cy="94234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defTabSz="508000">
              <a:buFontTx/>
              <a:buNone/>
            </a:pPr>
            <a:r>
              <a:rPr lang="ko-KR">
                <a:latin typeface="나눔고딕 ExtraBold" charset="0"/>
                <a:ea typeface="나눔고딕 ExtraBold" charset="0"/>
              </a:rPr>
              <a:t>사용하는 기술 및 오픈소스</a:t>
            </a:r>
            <a:endParaRPr lang="ko-KR" altLang="en-US">
              <a:latin typeface="나눔고딕 ExtraBold" charset="0"/>
              <a:ea typeface="나눔고딕 ExtraBold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2541E8B-AFD4-4592-92A2-0C6E9959C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58905" y="6356350"/>
            <a:ext cx="400685" cy="299085"/>
          </a:xfrm>
        </p:spPr>
        <p:txBody>
          <a:bodyPr/>
          <a:lstStyle/>
          <a:p>
            <a:fld id="{823846F6-C520-406C-BA3E-8FBF8E6BA61B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0" name="Rectangle: Rounded Corners 29"/>
          <p:cNvSpPr>
            <a:spLocks/>
          </p:cNvSpPr>
          <p:nvPr/>
        </p:nvSpPr>
        <p:spPr>
          <a:xfrm>
            <a:off x="331470" y="1055370"/>
            <a:ext cx="1756410" cy="1056005"/>
          </a:xfrm>
          <a:prstGeom prst="roundRect">
            <a:avLst/>
          </a:prstGeom>
          <a:solidFill>
            <a:srgbClr val="03D7D6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/>
          </a:p>
        </p:txBody>
      </p:sp>
      <p:sp>
        <p:nvSpPr>
          <p:cNvPr id="23" name="TextBox 22"/>
          <p:cNvSpPr txBox="1">
            <a:spLocks/>
          </p:cNvSpPr>
          <p:nvPr/>
        </p:nvSpPr>
        <p:spPr>
          <a:xfrm>
            <a:off x="432435" y="1193800"/>
            <a:ext cx="1500505" cy="70675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ctr">
            <a:spAutoFit/>
          </a:bodyPr>
          <a:lstStyle/>
          <a:p>
            <a:pPr marL="0" indent="0" algn="ctr" defTabSz="508000">
              <a:buFontTx/>
              <a:buNone/>
            </a:pPr>
            <a:r>
              <a:rPr lang="ko-KR" sz="2000" b="1">
                <a:solidFill>
                  <a:schemeClr val="bg1"/>
                </a:solidFill>
                <a:latin typeface="Century Gothic" charset="0"/>
                <a:ea typeface="Century Gothic" charset="0"/>
              </a:rPr>
              <a:t>Openpose library</a:t>
            </a:r>
            <a:endParaRPr lang="ko-KR" altLang="en-US" sz="2000" b="1">
              <a:solidFill>
                <a:schemeClr val="bg1"/>
              </a:solidFill>
              <a:latin typeface="Century Gothic" charset="0"/>
              <a:ea typeface="Century Gothic" charset="0"/>
            </a:endParaRPr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1385" y="1097280"/>
            <a:ext cx="1727200" cy="1619250"/>
          </a:xfrm>
          <a:prstGeom prst="rect">
            <a:avLst/>
          </a:prstGeom>
          <a:noFill/>
        </p:spPr>
      </p:pic>
      <p:sp>
        <p:nvSpPr>
          <p:cNvPr id="38" name="텍스트 상자 37"/>
          <p:cNvSpPr txBox="1">
            <a:spLocks/>
          </p:cNvSpPr>
          <p:nvPr/>
        </p:nvSpPr>
        <p:spPr>
          <a:xfrm>
            <a:off x="4030345" y="1193800"/>
            <a:ext cx="7179310" cy="17545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hangingPunct="1"/>
            <a:r>
              <a:rPr lang="ko-KR" sz="1800">
                <a:latin typeface="휴먼모음T" charset="0"/>
                <a:ea typeface="휴먼모음T" charset="0"/>
              </a:rPr>
              <a:t>- CNN을 기반으로한, </a:t>
            </a:r>
            <a:r>
              <a:rPr lang="ko-KR" sz="1800">
                <a:solidFill>
                  <a:srgbClr val="FF0000"/>
                </a:solidFill>
                <a:latin typeface="휴먼모음T" charset="0"/>
                <a:ea typeface="휴먼모음T" charset="0"/>
              </a:rPr>
              <a:t>human pose estimate</a:t>
            </a:r>
            <a:r>
              <a:rPr lang="ko-KR" sz="1800">
                <a:latin typeface="휴먼모음T" charset="0"/>
                <a:ea typeface="휴먼모음T" charset="0"/>
              </a:rPr>
              <a:t> 오픈소스</a:t>
            </a:r>
            <a:endParaRPr lang="ko-KR" altLang="en-US" sz="1800">
              <a:latin typeface="휴먼모음T" charset="0"/>
              <a:ea typeface="휴먼모음T" charset="0"/>
            </a:endParaRPr>
          </a:p>
          <a:p>
            <a:pPr marL="0" indent="0" algn="l" defTabSz="508000" hangingPunct="1"/>
            <a:r>
              <a:rPr lang="ko-KR" sz="1800">
                <a:latin typeface="휴먼모음T" charset="0"/>
                <a:ea typeface="휴먼모음T" charset="0"/>
              </a:rPr>
              <a:t>- input은 </a:t>
            </a:r>
            <a:r>
              <a:rPr lang="ko-KR" sz="1800">
                <a:solidFill>
                  <a:srgbClr val="FF0000"/>
                </a:solidFill>
                <a:latin typeface="휴먼모음T" charset="0"/>
                <a:ea typeface="휴먼모음T" charset="0"/>
              </a:rPr>
              <a:t>사람을 포함한 사진</a:t>
            </a:r>
            <a:endParaRPr lang="ko-KR" altLang="en-US" sz="1800">
              <a:latin typeface="휴먼모음T" charset="0"/>
              <a:ea typeface="휴먼모음T" charset="0"/>
            </a:endParaRPr>
          </a:p>
          <a:p>
            <a:pPr marL="0" indent="0" algn="l" defTabSz="508000" hangingPunct="1"/>
            <a:r>
              <a:rPr lang="ko-KR" sz="1800">
                <a:latin typeface="휴먼모음T" charset="0"/>
                <a:ea typeface="휴먼모음T" charset="0"/>
              </a:rPr>
              <a:t>- return 값은 사진속의 사람의 각 </a:t>
            </a:r>
            <a:r>
              <a:rPr lang="ko-KR" sz="1800">
                <a:solidFill>
                  <a:srgbClr val="FF0000"/>
                </a:solidFill>
                <a:latin typeface="휴먼모음T" charset="0"/>
                <a:ea typeface="휴먼모음T" charset="0"/>
              </a:rPr>
              <a:t>관절의 좌표</a:t>
            </a:r>
            <a:r>
              <a:rPr lang="ko-KR" sz="1800">
                <a:latin typeface="휴먼모음T" charset="0"/>
                <a:ea typeface="휴먼모음T" charset="0"/>
              </a:rPr>
              <a:t>값을 return</a:t>
            </a:r>
            <a:endParaRPr lang="ko-KR" altLang="en-US" sz="1800">
              <a:latin typeface="휴먼모음T" charset="0"/>
              <a:ea typeface="휴먼모음T" charset="0"/>
            </a:endParaRPr>
          </a:p>
          <a:p>
            <a:pPr marL="0" indent="0" algn="l" defTabSz="508000" hangingPunct="1"/>
            <a:r>
              <a:rPr lang="ko-KR" sz="1800">
                <a:latin typeface="휴먼모음T" charset="0"/>
                <a:ea typeface="휴먼모음T" charset="0"/>
              </a:rPr>
              <a:t>- 특수한 장비가 없이, 카메라만으로 처리할 수 있다는 장점이 존재 </a:t>
            </a:r>
            <a:endParaRPr lang="ko-KR" altLang="en-US" sz="1800">
              <a:latin typeface="휴먼모음T" charset="0"/>
              <a:ea typeface="휴먼모음T" charset="0"/>
            </a:endParaRPr>
          </a:p>
          <a:p>
            <a:pPr marL="0" indent="0" algn="l" defTabSz="508000" hangingPunct="1"/>
            <a:r>
              <a:rPr lang="ko-KR" sz="1800">
                <a:latin typeface="휴먼모음T" charset="0"/>
                <a:ea typeface="휴먼모음T" charset="0"/>
              </a:rPr>
              <a:t>- </a:t>
            </a:r>
            <a:r>
              <a:rPr lang="ko-KR" sz="1800">
                <a:solidFill>
                  <a:srgbClr val="FF0000"/>
                </a:solidFill>
                <a:latin typeface="휴먼모음T" charset="0"/>
                <a:ea typeface="휴먼모음T" charset="0"/>
              </a:rPr>
              <a:t>bottom-up 방식</a:t>
            </a:r>
            <a:r>
              <a:rPr lang="ko-KR" sz="1800">
                <a:latin typeface="휴먼모음T" charset="0"/>
                <a:ea typeface="휴먼모음T" charset="0"/>
              </a:rPr>
              <a:t>으로써, 사람의 관절을 먼저 찾고 각 관절을 이어 skeleton을 형성</a:t>
            </a:r>
            <a:endParaRPr lang="ko-KR" altLang="en-US" sz="1800">
              <a:latin typeface="휴먼모음T" charset="0"/>
              <a:ea typeface="휴먼모음T" charset="0"/>
            </a:endParaRPr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745" y="2713355"/>
            <a:ext cx="1505585" cy="838835"/>
          </a:xfrm>
          <a:prstGeom prst="rect">
            <a:avLst/>
          </a:prstGeom>
          <a:noFill/>
        </p:spPr>
      </p:pic>
      <p:sp>
        <p:nvSpPr>
          <p:cNvPr id="41" name="텍스트 상자 40"/>
          <p:cNvSpPr txBox="1">
            <a:spLocks/>
          </p:cNvSpPr>
          <p:nvPr/>
        </p:nvSpPr>
        <p:spPr>
          <a:xfrm>
            <a:off x="7386320" y="3131185"/>
            <a:ext cx="3477260" cy="27813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hangingPunct="1"/>
            <a:r>
              <a:rPr lang="ko-KR" sz="1200">
                <a:latin typeface="휴먼모음T" charset="0"/>
                <a:ea typeface="휴먼모음T" charset="0"/>
              </a:rPr>
              <a:t>(joint를 먼저 찾은뒤, joint를 이어 bone을 형성한다)</a:t>
            </a:r>
            <a:endParaRPr lang="ko-KR" altLang="en-US" sz="1200">
              <a:latin typeface="휴먼모음T" charset="0"/>
              <a:ea typeface="휴먼모음T" charset="0"/>
            </a:endParaRPr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900" y="3710305"/>
            <a:ext cx="7759065" cy="2932430"/>
          </a:xfrm>
          <a:prstGeom prst="rect">
            <a:avLst/>
          </a:prstGeom>
          <a:noFill/>
        </p:spPr>
      </p:pic>
      <p:sp>
        <p:nvSpPr>
          <p:cNvPr id="43" name="텍스트 상자 42"/>
          <p:cNvSpPr txBox="1">
            <a:spLocks/>
          </p:cNvSpPr>
          <p:nvPr/>
        </p:nvSpPr>
        <p:spPr>
          <a:xfrm>
            <a:off x="8026400" y="3719195"/>
            <a:ext cx="4091305" cy="120078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hangingPunct="1"/>
            <a:r>
              <a:rPr lang="ko-KR" sz="1800">
                <a:latin typeface="휴먼모음T" charset="0"/>
                <a:ea typeface="휴먼모음T" charset="0"/>
              </a:rPr>
              <a:t>Openpose에는 몸통, 손, 얼굴을 감지하는 3가지 cnn network가 존재하는데, 이 프로젝트에서는, </a:t>
            </a:r>
            <a:r>
              <a:rPr lang="ko-KR" sz="1800">
                <a:solidFill>
                  <a:srgbClr val="FF0000"/>
                </a:solidFill>
                <a:latin typeface="휴먼모음T" charset="0"/>
                <a:ea typeface="휴먼모음T" charset="0"/>
              </a:rPr>
              <a:t>몸 전체의 관절 좌표</a:t>
            </a:r>
            <a:r>
              <a:rPr lang="ko-KR" sz="1800">
                <a:latin typeface="휴먼모음T" charset="0"/>
                <a:ea typeface="휴먼모음T" charset="0"/>
              </a:rPr>
              <a:t>를 return해주는 </a:t>
            </a:r>
            <a:r>
              <a:rPr lang="ko-KR" sz="1800">
                <a:solidFill>
                  <a:srgbClr val="FF0000"/>
                </a:solidFill>
                <a:latin typeface="휴먼모음T" charset="0"/>
                <a:ea typeface="휴먼모음T" charset="0"/>
              </a:rPr>
              <a:t>body_25</a:t>
            </a:r>
            <a:r>
              <a:rPr lang="ko-KR" sz="1800">
                <a:latin typeface="휴먼모음T" charset="0"/>
                <a:ea typeface="휴먼모음T" charset="0"/>
              </a:rPr>
              <a:t>를 사용</a:t>
            </a:r>
            <a:endParaRPr lang="ko-KR" altLang="en-US" sz="1800">
              <a:latin typeface="휴먼모음T" charset="0"/>
              <a:ea typeface="휴먼모음T" charset="0"/>
            </a:endParaRPr>
          </a:p>
        </p:txBody>
      </p:sp>
      <p:sp>
        <p:nvSpPr>
          <p:cNvPr id="44" name="텍스트 상자 43"/>
          <p:cNvSpPr txBox="1">
            <a:spLocks/>
          </p:cNvSpPr>
          <p:nvPr/>
        </p:nvSpPr>
        <p:spPr>
          <a:xfrm>
            <a:off x="7446645" y="2811145"/>
            <a:ext cx="3157220" cy="33972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hangingPunct="1"/>
            <a:r>
              <a:rPr lang="ko-KR" sz="1600">
                <a:latin typeface="휴먼모음T" charset="0"/>
                <a:ea typeface="휴먼모음T" charset="0"/>
              </a:rPr>
              <a:t>&lt;- bottom up 방식의 예시</a:t>
            </a:r>
            <a:endParaRPr lang="ko-KR" altLang="en-US" sz="1600">
              <a:latin typeface="휴먼모음T" charset="0"/>
              <a:ea typeface="휴먼모음T" charset="0"/>
            </a:endParaRPr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1975" y="4955540"/>
            <a:ext cx="3028950" cy="16287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233692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그림 32" descr="C:/Users/82102/AppData/Roaming/PolarisOffice/ETemp/5260_14350704/ImageTmp/image8.png"/>
          <p:cNvPicPr>
            <a:picLocks noChangeAspect="1"/>
          </p:cNvPicPr>
          <p:nvPr/>
        </p:nvPicPr>
        <p:blipFill rotWithShape="1"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3270" cy="6859270"/>
          </a:xfrm>
          <a:prstGeom prst="rect">
            <a:avLst/>
          </a:prstGeom>
          <a:noFill/>
        </p:spPr>
      </p:pic>
      <p:sp>
        <p:nvSpPr>
          <p:cNvPr id="34" name="도형 33"/>
          <p:cNvSpPr>
            <a:spLocks/>
          </p:cNvSpPr>
          <p:nvPr/>
        </p:nvSpPr>
        <p:spPr>
          <a:xfrm>
            <a:off x="-1270" y="0"/>
            <a:ext cx="12193270" cy="6859270"/>
          </a:xfrm>
          <a:prstGeom prst="rect">
            <a:avLst/>
          </a:prstGeom>
          <a:solidFill>
            <a:schemeClr val="bg1">
              <a:alpha val="9106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/>
          </a:p>
        </p:txBody>
      </p:sp>
      <p:sp>
        <p:nvSpPr>
          <p:cNvPr id="35" name="도형 34"/>
          <p:cNvSpPr>
            <a:spLocks/>
          </p:cNvSpPr>
          <p:nvPr/>
        </p:nvSpPr>
        <p:spPr>
          <a:xfrm>
            <a:off x="123190" y="136525"/>
            <a:ext cx="423545" cy="426720"/>
          </a:xfrm>
          <a:prstGeom prst="halfFrame">
            <a:avLst>
              <a:gd name="adj1" fmla="val 19250"/>
              <a:gd name="adj2" fmla="val 24132"/>
            </a:avLst>
          </a:prstGeom>
          <a:solidFill>
            <a:srgbClr val="03D7D6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6" name="도형 35"/>
          <p:cNvSpPr>
            <a:spLocks/>
          </p:cNvSpPr>
          <p:nvPr/>
        </p:nvSpPr>
        <p:spPr>
          <a:xfrm flipH="1" flipV="1">
            <a:off x="11656695" y="6330950"/>
            <a:ext cx="423545" cy="426720"/>
          </a:xfrm>
          <a:prstGeom prst="halfFrame">
            <a:avLst>
              <a:gd name="adj1" fmla="val 19250"/>
              <a:gd name="adj2" fmla="val 24132"/>
            </a:avLst>
          </a:prstGeom>
          <a:solidFill>
            <a:srgbClr val="03D7D6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458470" y="139700"/>
            <a:ext cx="11050270" cy="94297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defTabSz="508000">
              <a:buFontTx/>
              <a:buNone/>
            </a:pPr>
            <a:r>
              <a:rPr lang="ko-KR" sz="3600" b="1">
                <a:latin typeface="나눔고딕 ExtraBold" charset="0"/>
                <a:ea typeface="나눔고딕 ExtraBold" charset="0"/>
              </a:rPr>
              <a:t>사용하는 기술 및 오픈소스</a:t>
            </a:r>
            <a:endParaRPr lang="ko-KR" altLang="en-US" sz="3600" b="1">
              <a:latin typeface="나눔고딕 ExtraBold" charset="0"/>
              <a:ea typeface="나눔고딕 ExtraBold" charset="0"/>
            </a:endParaRPr>
          </a:p>
        </p:txBody>
      </p:sp>
      <p:sp>
        <p:nvSpPr>
          <p:cNvPr id="3" name="Slide Number Placeholder 2"/>
          <p:cNvSpPr txBox="1">
            <a:spLocks noGrp="1"/>
          </p:cNvSpPr>
          <p:nvPr>
            <p:ph type="sldNum" idx="12"/>
          </p:nvPr>
        </p:nvSpPr>
        <p:spPr>
          <a:xfrm>
            <a:off x="11558905" y="6356350"/>
            <a:ext cx="401320" cy="29972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 lang="en-US" sz="1200">
                <a:latin typeface="Calibri" charset="0"/>
                <a:ea typeface="Calibri" charset="0"/>
                <a:cs typeface="+mn-cs"/>
              </a:rPr>
              <a:t>11</a:t>
            </a:fld>
            <a:endParaRPr lang="ko-KR" altLang="en-US" sz="1200">
              <a:latin typeface="Calibri" charset="0"/>
              <a:ea typeface="Calibri" charset="0"/>
              <a:cs typeface="+mn-cs"/>
            </a:endParaRPr>
          </a:p>
        </p:txBody>
      </p:sp>
      <p:sp>
        <p:nvSpPr>
          <p:cNvPr id="30" name="도형 29"/>
          <p:cNvSpPr>
            <a:spLocks/>
          </p:cNvSpPr>
          <p:nvPr/>
        </p:nvSpPr>
        <p:spPr>
          <a:xfrm>
            <a:off x="331470" y="1055370"/>
            <a:ext cx="1757045" cy="830580"/>
          </a:xfrm>
          <a:prstGeom prst="roundRect">
            <a:avLst/>
          </a:prstGeom>
          <a:solidFill>
            <a:srgbClr val="03D7D6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/>
          </a:p>
        </p:txBody>
      </p:sp>
      <p:sp>
        <p:nvSpPr>
          <p:cNvPr id="23" name="텍스트 상자 22"/>
          <p:cNvSpPr txBox="1">
            <a:spLocks/>
          </p:cNvSpPr>
          <p:nvPr/>
        </p:nvSpPr>
        <p:spPr>
          <a:xfrm>
            <a:off x="458470" y="1184910"/>
            <a:ext cx="1501140" cy="39941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ctr">
            <a:spAutoFit/>
          </a:bodyPr>
          <a:lstStyle/>
          <a:p>
            <a:pPr marL="0" indent="0" algn="ctr" defTabSz="508000">
              <a:buFontTx/>
              <a:buNone/>
            </a:pPr>
            <a:r>
              <a:rPr lang="ko-KR" sz="2000" b="1">
                <a:solidFill>
                  <a:schemeClr val="bg1"/>
                </a:solidFill>
                <a:latin typeface="Century Gothic" charset="0"/>
                <a:ea typeface="Century Gothic" charset="0"/>
              </a:rPr>
              <a:t>sklearn</a:t>
            </a:r>
            <a:endParaRPr lang="ko-KR" altLang="en-US" sz="2000" b="1">
              <a:solidFill>
                <a:schemeClr val="bg1"/>
              </a:solidFill>
              <a:latin typeface="Century Gothic" charset="0"/>
              <a:ea typeface="Century Gothic" charset="0"/>
            </a:endParaRPr>
          </a:p>
        </p:txBody>
      </p:sp>
      <p:sp>
        <p:nvSpPr>
          <p:cNvPr id="38" name="텍스트 상자 37"/>
          <p:cNvSpPr txBox="1">
            <a:spLocks/>
          </p:cNvSpPr>
          <p:nvPr/>
        </p:nvSpPr>
        <p:spPr>
          <a:xfrm>
            <a:off x="3814445" y="1306830"/>
            <a:ext cx="6789420" cy="198437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508000" hangingPunct="1">
              <a:buFontTx/>
              <a:buNone/>
            </a:pPr>
            <a:r>
              <a:rPr lang="ko-KR" sz="2500">
                <a:latin typeface="휴먼모음T" charset="0"/>
                <a:ea typeface="휴먼모음T" charset="0"/>
              </a:rPr>
              <a:t>s</a:t>
            </a:r>
            <a:r>
              <a:rPr sz="2500" b="0" i="0">
                <a:solidFill>
                  <a:srgbClr val="000000"/>
                </a:solidFill>
                <a:latin typeface="휴먼모음T" charset="0"/>
                <a:ea typeface="휴먼모음T" charset="0"/>
              </a:rPr>
              <a:t>cikit-learn이란</a:t>
            </a:r>
            <a:endParaRPr lang="ko-KR" altLang="en-US" sz="2500" b="0" i="0">
              <a:solidFill>
                <a:srgbClr val="000000"/>
              </a:solidFill>
              <a:latin typeface="휴먼모음T" charset="0"/>
              <a:ea typeface="휴먼모음T" charset="0"/>
            </a:endParaRPr>
          </a:p>
          <a:p>
            <a:pPr marL="0" indent="0" algn="l" defTabSz="508000" hangingPunct="1">
              <a:buFontTx/>
              <a:buNone/>
            </a:pPr>
            <a:r>
              <a:rPr lang="ko-KR" sz="2000" b="0" i="0">
                <a:solidFill>
                  <a:srgbClr val="000000"/>
                </a:solidFill>
                <a:latin typeface="휴먼모음T" charset="0"/>
                <a:ea typeface="휴먼모음T" charset="0"/>
              </a:rPr>
              <a:t>-</a:t>
            </a:r>
            <a:r>
              <a:rPr sz="2000" b="0" i="0">
                <a:solidFill>
                  <a:srgbClr val="000000"/>
                </a:solidFill>
                <a:latin typeface="휴먼모음T" charset="0"/>
                <a:ea typeface="휴먼모음T" charset="0"/>
              </a:rPr>
              <a:t> python을 대표하는 머신러닝 라이브러리이다</a:t>
            </a:r>
            <a:br>
              <a:rPr sz="2000" b="0" i="0">
                <a:solidFill>
                  <a:srgbClr val="333333"/>
                </a:solidFill>
                <a:latin typeface="휴먼모음T" charset="0"/>
                <a:ea typeface="휴먼모음T" charset="0"/>
              </a:rPr>
            </a:br>
            <a:r>
              <a:rPr lang="ko-KR" sz="2000" b="0" i="0">
                <a:solidFill>
                  <a:srgbClr val="333333"/>
                </a:solidFill>
                <a:latin typeface="휴먼모음T" charset="0"/>
                <a:ea typeface="휴먼모음T" charset="0"/>
              </a:rPr>
              <a:t>- </a:t>
            </a:r>
            <a:r>
              <a:rPr sz="2000" b="0" i="0">
                <a:solidFill>
                  <a:srgbClr val="000000"/>
                </a:solidFill>
                <a:latin typeface="휴먼모음T" charset="0"/>
                <a:ea typeface="휴먼모음T" charset="0"/>
              </a:rPr>
              <a:t>분류</a:t>
            </a:r>
            <a:r>
              <a:rPr lang="ko-KR" sz="2000" b="0" i="0">
                <a:solidFill>
                  <a:srgbClr val="000000"/>
                </a:solidFill>
                <a:latin typeface="휴먼모음T" charset="0"/>
                <a:ea typeface="휴먼모음T" charset="0"/>
              </a:rPr>
              <a:t>, </a:t>
            </a:r>
            <a:r>
              <a:rPr sz="2000" b="0" i="0">
                <a:solidFill>
                  <a:srgbClr val="000000"/>
                </a:solidFill>
                <a:latin typeface="휴먼모음T" charset="0"/>
                <a:ea typeface="휴먼모음T" charset="0"/>
              </a:rPr>
              <a:t>회귀</a:t>
            </a:r>
            <a:r>
              <a:rPr lang="ko-KR" sz="2000" b="0" i="0">
                <a:solidFill>
                  <a:srgbClr val="000000"/>
                </a:solidFill>
                <a:latin typeface="휴먼모음T" charset="0"/>
                <a:ea typeface="휴먼모음T" charset="0"/>
              </a:rPr>
              <a:t>, </a:t>
            </a:r>
            <a:r>
              <a:rPr sz="2000" b="0" i="0">
                <a:solidFill>
                  <a:srgbClr val="000000"/>
                </a:solidFill>
                <a:latin typeface="휴먼모음T" charset="0"/>
                <a:ea typeface="휴먼모음T" charset="0"/>
              </a:rPr>
              <a:t>클러스터링</a:t>
            </a:r>
            <a:r>
              <a:rPr lang="ko-KR" sz="2000" b="0" i="0">
                <a:solidFill>
                  <a:srgbClr val="000000"/>
                </a:solidFill>
                <a:latin typeface="휴먼모음T" charset="0"/>
                <a:ea typeface="휴먼모음T" charset="0"/>
              </a:rPr>
              <a:t>같은 문제들을 해결 할 수 있는 open source</a:t>
            </a:r>
            <a:endParaRPr lang="ko-KR" altLang="en-US" sz="2000" b="0" i="0">
              <a:solidFill>
                <a:srgbClr val="000000"/>
              </a:solidFill>
              <a:latin typeface="휴먼모음T" charset="0"/>
              <a:ea typeface="휴먼모음T" charset="0"/>
            </a:endParaRPr>
          </a:p>
          <a:p>
            <a:pPr marL="0" indent="0" algn="l" defTabSz="508000" hangingPunct="1">
              <a:buFontTx/>
              <a:buNone/>
            </a:pPr>
            <a:r>
              <a:rPr lang="ko-KR" sz="2000" b="0" i="0">
                <a:solidFill>
                  <a:srgbClr val="000000"/>
                </a:solidFill>
                <a:latin typeface="휴먼모음T" charset="0"/>
                <a:ea typeface="휴먼모음T" charset="0"/>
              </a:rPr>
              <a:t>- 이 프로젝트에서는, 주어진 영상의 자세를 분류하기 위해 사용</a:t>
            </a:r>
            <a:endParaRPr lang="ko-KR" altLang="en-US" sz="2000">
              <a:latin typeface="휴먼모음T" charset="0"/>
              <a:ea typeface="휴먼모음T" charset="0"/>
            </a:endParaRPr>
          </a:p>
          <a:p>
            <a:pPr marL="0" indent="0" algn="l" defTabSz="508000" hangingPunct="1">
              <a:buFontTx/>
              <a:buNone/>
            </a:pPr>
            <a:endParaRPr lang="ko-KR" altLang="en-US" sz="1800">
              <a:latin typeface="휴먼모음T" charset="0"/>
              <a:ea typeface="휴먼모음T" charset="0"/>
            </a:endParaRPr>
          </a:p>
        </p:txBody>
      </p:sp>
      <p:pic>
        <p:nvPicPr>
          <p:cNvPr id="46" name="그림 45" descr="C:/Users/82102/AppData/Roaming/PolarisOffice/ETemp/5260_14350704/fImage93844317589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" y="2026920"/>
            <a:ext cx="2570480" cy="1337945"/>
          </a:xfrm>
          <a:prstGeom prst="rect">
            <a:avLst/>
          </a:prstGeom>
          <a:noFill/>
        </p:spPr>
      </p:pic>
      <p:sp>
        <p:nvSpPr>
          <p:cNvPr id="48" name="텍스트 상자 47"/>
          <p:cNvSpPr txBox="1">
            <a:spLocks/>
          </p:cNvSpPr>
          <p:nvPr/>
        </p:nvSpPr>
        <p:spPr>
          <a:xfrm>
            <a:off x="6192520" y="3571875"/>
            <a:ext cx="5777865" cy="24911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hangingPunct="1"/>
            <a:r>
              <a:rPr lang="ko-KR" sz="1800">
                <a:latin typeface="나눔고딕 ExtraBold" charset="0"/>
                <a:ea typeface="나눔고딕 ExtraBold" charset="0"/>
              </a:rPr>
              <a:t>활용 계획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  <a:p>
            <a:pPr marL="0" indent="0" algn="l" defTabSz="508000" hangingPunct="1"/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ctr" defTabSz="508000" hangingPunct="1"/>
            <a:r>
              <a:rPr lang="ko-KR" sz="1500">
                <a:latin typeface="휴먼모음T" charset="0"/>
                <a:ea typeface="휴먼모음T" charset="0"/>
              </a:rPr>
              <a:t>스쿼트의 서있는 자세 x, 올바르게 앉아있는 자세 y, 틀린 자세로 앉아있는 자세 y1, y2등을 촬영하여, labeling합니다.</a:t>
            </a:r>
            <a:endParaRPr lang="ko-KR" altLang="en-US" sz="1500">
              <a:latin typeface="휴먼모음T" charset="0"/>
              <a:ea typeface="휴먼모음T" charset="0"/>
            </a:endParaRPr>
          </a:p>
          <a:p>
            <a:pPr marL="0" indent="0" algn="ctr" defTabSz="508000" hangingPunct="1"/>
            <a:endParaRPr lang="ko-KR" altLang="en-US" sz="1500">
              <a:latin typeface="휴먼모음T" charset="0"/>
              <a:ea typeface="휴먼모음T" charset="0"/>
            </a:endParaRPr>
          </a:p>
          <a:p>
            <a:pPr marL="0" indent="0" algn="ctr" defTabSz="508000" hangingPunct="1"/>
            <a:r>
              <a:rPr lang="ko-KR" sz="1500">
                <a:latin typeface="휴먼모음T" charset="0"/>
                <a:ea typeface="휴먼모음T" charset="0"/>
              </a:rPr>
              <a:t>촬영한 각 영상을 openpose를 통해, 각 관절의 좌표값을 획득합니다.</a:t>
            </a:r>
            <a:endParaRPr lang="ko-KR" altLang="en-US" sz="1500">
              <a:latin typeface="휴먼모음T" charset="0"/>
              <a:ea typeface="휴먼모음T" charset="0"/>
            </a:endParaRPr>
          </a:p>
          <a:p>
            <a:pPr marL="0" indent="0" algn="ctr" defTabSz="508000" hangingPunct="1"/>
            <a:endParaRPr lang="ko-KR" altLang="en-US" sz="1500">
              <a:latin typeface="휴먼모음T" charset="0"/>
              <a:ea typeface="휴먼모음T" charset="0"/>
            </a:endParaRPr>
          </a:p>
          <a:p>
            <a:pPr marL="0" indent="0" algn="ctr" defTabSz="508000" hangingPunct="1"/>
            <a:r>
              <a:rPr lang="ko-KR" sz="1500">
                <a:latin typeface="휴먼모음T" charset="0"/>
                <a:ea typeface="휴먼모음T" charset="0"/>
              </a:rPr>
              <a:t>획득한 좌표값을 통해, 머신을 학습시킵니다.</a:t>
            </a:r>
            <a:endParaRPr lang="ko-KR" altLang="en-US" sz="1500">
              <a:latin typeface="휴먼모음T" charset="0"/>
              <a:ea typeface="휴먼모음T" charset="0"/>
            </a:endParaRPr>
          </a:p>
          <a:p>
            <a:pPr marL="0" indent="0" algn="ctr" defTabSz="508000" hangingPunct="1"/>
            <a:endParaRPr lang="ko-KR" altLang="en-US" sz="1500">
              <a:latin typeface="휴먼모음T" charset="0"/>
              <a:ea typeface="휴먼모음T" charset="0"/>
            </a:endParaRPr>
          </a:p>
          <a:p>
            <a:pPr marL="0" indent="0" algn="ctr" defTabSz="508000" hangingPunct="1"/>
            <a:r>
              <a:rPr lang="ko-KR" sz="1500">
                <a:latin typeface="휴먼모음T" charset="0"/>
                <a:ea typeface="휴먼모음T" charset="0"/>
              </a:rPr>
              <a:t>학습한 머신을 통해, 사용자가 촬영한 영상의 자세를 분류합니다.</a:t>
            </a:r>
            <a:endParaRPr lang="ko-KR" altLang="en-US" sz="1500">
              <a:latin typeface="휴먼모음T" charset="0"/>
              <a:ea typeface="휴먼모음T" charset="0"/>
            </a:endParaRPr>
          </a:p>
        </p:txBody>
      </p:sp>
      <p:sp>
        <p:nvSpPr>
          <p:cNvPr id="49" name="도형 48"/>
          <p:cNvSpPr>
            <a:spLocks/>
          </p:cNvSpPr>
          <p:nvPr/>
        </p:nvSpPr>
        <p:spPr>
          <a:xfrm>
            <a:off x="8804275" y="4644390"/>
            <a:ext cx="329565" cy="22542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51" name="도형 50"/>
          <p:cNvSpPr>
            <a:spLocks/>
          </p:cNvSpPr>
          <p:nvPr/>
        </p:nvSpPr>
        <p:spPr>
          <a:xfrm>
            <a:off x="8800465" y="5557520"/>
            <a:ext cx="329565" cy="22542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52" name="도형 51"/>
          <p:cNvSpPr>
            <a:spLocks/>
          </p:cNvSpPr>
          <p:nvPr/>
        </p:nvSpPr>
        <p:spPr>
          <a:xfrm>
            <a:off x="8803005" y="5110480"/>
            <a:ext cx="329565" cy="22542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53" name="그림 52" descr="C:/Users/82102/AppData/Roaming/PolarisOffice/ETemp/5260_14350704/fImage293374076887.png"/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43560" y="3509010"/>
            <a:ext cx="1020445" cy="2677795"/>
          </a:xfrm>
          <a:prstGeom prst="rect">
            <a:avLst/>
          </a:prstGeom>
          <a:noFill/>
        </p:spPr>
      </p:pic>
      <p:pic>
        <p:nvPicPr>
          <p:cNvPr id="54" name="그림 53" descr="C:/Users/82102/AppData/Roaming/PolarisOffice/ETemp/5260_14350704/fImage3254840670.png"/>
          <p:cNvPicPr>
            <a:picLocks noChangeAspect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829560" y="4010660"/>
            <a:ext cx="1534795" cy="2211070"/>
          </a:xfrm>
          <a:prstGeom prst="rect">
            <a:avLst/>
          </a:prstGeom>
          <a:noFill/>
        </p:spPr>
      </p:pic>
      <p:sp>
        <p:nvSpPr>
          <p:cNvPr id="55" name="텍스트 상자 54"/>
          <p:cNvSpPr txBox="1">
            <a:spLocks/>
          </p:cNvSpPr>
          <p:nvPr/>
        </p:nvSpPr>
        <p:spPr>
          <a:xfrm>
            <a:off x="4566920" y="5812155"/>
            <a:ext cx="883285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508000" hangingPunct="1">
              <a:buFontTx/>
              <a:buNone/>
            </a:pPr>
            <a:r>
              <a:rPr lang="ko-KR" sz="1800">
                <a:latin typeface="휴먼모음T" charset="0"/>
                <a:ea typeface="휴먼모음T" charset="0"/>
              </a:rPr>
              <a:t>자세 y</a:t>
            </a:r>
            <a:endParaRPr lang="ko-KR" altLang="en-US" sz="1800">
              <a:latin typeface="휴먼모음T" charset="0"/>
              <a:ea typeface="휴먼모음T" charset="0"/>
            </a:endParaRPr>
          </a:p>
        </p:txBody>
      </p:sp>
      <p:sp>
        <p:nvSpPr>
          <p:cNvPr id="56" name="텍스트 상자 55"/>
          <p:cNvSpPr txBox="1">
            <a:spLocks/>
          </p:cNvSpPr>
          <p:nvPr/>
        </p:nvSpPr>
        <p:spPr>
          <a:xfrm>
            <a:off x="1784350" y="5736590"/>
            <a:ext cx="883285" cy="37084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508000" hangingPunct="1">
              <a:buFontTx/>
              <a:buNone/>
            </a:pPr>
            <a:r>
              <a:rPr lang="ko-KR" sz="1800">
                <a:latin typeface="휴먼모음T" charset="0"/>
                <a:ea typeface="휴먼모음T" charset="0"/>
              </a:rPr>
              <a:t>자세 x</a:t>
            </a:r>
            <a:endParaRPr lang="ko-KR" altLang="en-US" sz="1800">
              <a:latin typeface="휴먼모음T" charset="0"/>
              <a:ea typeface="휴먼모음T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13EC51D-D1CA-4A26-B806-01A1BF808F93}"/>
              </a:ext>
            </a:extLst>
          </p:cNvPr>
          <p:cNvSpPr txBox="1"/>
          <p:nvPr/>
        </p:nvSpPr>
        <p:spPr>
          <a:xfrm>
            <a:off x="4395323" y="867011"/>
            <a:ext cx="7197804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FF0000"/>
                </a:solidFill>
                <a:sym typeface="Wingdings" panose="05000000000000000000" pitchFamily="2" charset="2"/>
              </a:rPr>
              <a:t></a:t>
            </a:r>
            <a:r>
              <a:rPr lang="ko-KR" altLang="en-US" sz="2400" dirty="0">
                <a:solidFill>
                  <a:srgbClr val="FF0000"/>
                </a:solidFill>
                <a:sym typeface="Wingdings" panose="05000000000000000000" pitchFamily="2" charset="2"/>
              </a:rPr>
              <a:t>자세 매칭에 머신 러닝이 필요한 이유는 무엇인가</a:t>
            </a:r>
            <a:r>
              <a:rPr lang="en-US" altLang="ko-KR" sz="2400" dirty="0">
                <a:solidFill>
                  <a:srgbClr val="FF0000"/>
                </a:solidFill>
                <a:sym typeface="Wingdings" panose="05000000000000000000" pitchFamily="2" charset="2"/>
              </a:rPr>
              <a:t>?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270" y="-635"/>
            <a:ext cx="12191365" cy="6858635"/>
          </a:xfrm>
          <a:prstGeom prst="rect">
            <a:avLst/>
          </a:prstGeom>
          <a:noFill/>
        </p:spPr>
      </p:pic>
      <p:sp>
        <p:nvSpPr>
          <p:cNvPr id="20" name="도형 19"/>
          <p:cNvSpPr>
            <a:spLocks/>
          </p:cNvSpPr>
          <p:nvPr/>
        </p:nvSpPr>
        <p:spPr>
          <a:xfrm>
            <a:off x="0" y="34290"/>
            <a:ext cx="12192000" cy="6859270"/>
          </a:xfrm>
          <a:prstGeom prst="rect">
            <a:avLst/>
          </a:prstGeom>
          <a:solidFill>
            <a:schemeClr val="bg1">
              <a:alpha val="9106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>
              <a:solidFill>
                <a:srgbClr val="FFFFFF"/>
              </a:solidFill>
            </a:endParaRPr>
          </a:p>
        </p:txBody>
      </p:sp>
      <p:sp>
        <p:nvSpPr>
          <p:cNvPr id="3" name="Slide Number Placeholder 2"/>
          <p:cNvSpPr txBox="1">
            <a:spLocks noGrp="1"/>
          </p:cNvSpPr>
          <p:nvPr>
            <p:ph type="sldNum" idx="12"/>
          </p:nvPr>
        </p:nvSpPr>
        <p:spPr>
          <a:xfrm>
            <a:off x="11558905" y="6356350"/>
            <a:ext cx="400685" cy="29908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 lang="en-US" sz="1200">
                <a:latin typeface="Calibri" charset="0"/>
                <a:ea typeface="Calibri" charset="0"/>
                <a:cs typeface="+mn-cs"/>
              </a:rPr>
              <a:t>12</a:t>
            </a:fld>
            <a:endParaRPr lang="ko-KR" altLang="en-US" sz="1200">
              <a:latin typeface="Calibri" charset="0"/>
              <a:ea typeface="Calibri" charset="0"/>
              <a:cs typeface="+mn-cs"/>
            </a:endParaRPr>
          </a:p>
        </p:txBody>
      </p:sp>
      <p:sp>
        <p:nvSpPr>
          <p:cNvPr id="23" name="도형 22"/>
          <p:cNvSpPr>
            <a:spLocks/>
          </p:cNvSpPr>
          <p:nvPr/>
        </p:nvSpPr>
        <p:spPr>
          <a:xfrm>
            <a:off x="123190" y="136525"/>
            <a:ext cx="423545" cy="426720"/>
          </a:xfrm>
          <a:prstGeom prst="halfFrame">
            <a:avLst>
              <a:gd name="adj1" fmla="val 19250"/>
              <a:gd name="adj2" fmla="val 24132"/>
            </a:avLst>
          </a:prstGeom>
          <a:solidFill>
            <a:srgbClr val="03D7D6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1" name="도형 30"/>
          <p:cNvSpPr>
            <a:spLocks/>
          </p:cNvSpPr>
          <p:nvPr/>
        </p:nvSpPr>
        <p:spPr>
          <a:xfrm flipH="1" flipV="1">
            <a:off x="11656695" y="6330950"/>
            <a:ext cx="423545" cy="426720"/>
          </a:xfrm>
          <a:prstGeom prst="halfFrame">
            <a:avLst>
              <a:gd name="adj1" fmla="val 19250"/>
              <a:gd name="adj2" fmla="val 24132"/>
            </a:avLst>
          </a:prstGeom>
          <a:solidFill>
            <a:srgbClr val="03D7D6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3" name="Title 32"/>
          <p:cNvSpPr txBox="1">
            <a:spLocks noGrp="1"/>
          </p:cNvSpPr>
          <p:nvPr>
            <p:ph type="title" idx="13"/>
          </p:nvPr>
        </p:nvSpPr>
        <p:spPr>
          <a:xfrm>
            <a:off x="415290" y="200025"/>
            <a:ext cx="11049635" cy="94234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ctr" defTabSz="91440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ko-KR" sz="3600" b="1">
                <a:latin typeface="나눔고딕 ExtraBold" charset="0"/>
                <a:ea typeface="나눔고딕 ExtraBold" charset="0"/>
              </a:rPr>
              <a:t>구조 및 동작시나리오(모델 관점)</a:t>
            </a:r>
            <a:endParaRPr lang="ko-KR" altLang="en-US" sz="3600" b="1">
              <a:latin typeface="나눔고딕 ExtraBold" charset="0"/>
              <a:ea typeface="나눔고딕 ExtraBold" charset="0"/>
            </a:endParaRPr>
          </a:p>
        </p:txBody>
      </p:sp>
      <p:sp>
        <p:nvSpPr>
          <p:cNvPr id="37" name="텍스트 상자 36"/>
          <p:cNvSpPr txBox="1">
            <a:spLocks/>
          </p:cNvSpPr>
          <p:nvPr/>
        </p:nvSpPr>
        <p:spPr>
          <a:xfrm>
            <a:off x="415290" y="2231390"/>
            <a:ext cx="4662805" cy="309245"/>
          </a:xfrm>
          <a:prstGeom prst="rect">
            <a:avLst/>
          </a:prstGeom>
          <a:noFill/>
          <a:ln w="0" cap="flat" cmpd="sng">
            <a:solidFill>
              <a:schemeClr val="accent1">
                <a:alpha val="100000"/>
              </a:schemeClr>
            </a:solidFill>
            <a:prstDash val="solid"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1400">
                <a:latin typeface="휴먼모음T" charset="0"/>
                <a:ea typeface="휴먼모음T" charset="0"/>
              </a:rPr>
              <a:t>동영상을, frame 단위의 여러 사진으로 쪼갭니다.</a:t>
            </a:r>
            <a:endParaRPr lang="ko-KR" altLang="en-US" sz="1400">
              <a:latin typeface="휴먼모음T" charset="0"/>
              <a:ea typeface="휴먼모음T" charset="0"/>
            </a:endParaRPr>
          </a:p>
        </p:txBody>
      </p:sp>
      <p:sp>
        <p:nvSpPr>
          <p:cNvPr id="55" name="도형 54"/>
          <p:cNvSpPr>
            <a:spLocks/>
          </p:cNvSpPr>
          <p:nvPr/>
        </p:nvSpPr>
        <p:spPr>
          <a:xfrm>
            <a:off x="9929495" y="3070225"/>
            <a:ext cx="641350" cy="355600"/>
          </a:xfrm>
          <a:prstGeom prst="rightArrow">
            <a:avLst/>
          </a:prstGeom>
          <a:ln w="12700" cap="flat" cmpd="sng">
            <a:prstDash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56" name="도형 55"/>
          <p:cNvSpPr>
            <a:spLocks/>
          </p:cNvSpPr>
          <p:nvPr/>
        </p:nvSpPr>
        <p:spPr>
          <a:xfrm>
            <a:off x="7016750" y="3107055"/>
            <a:ext cx="641350" cy="355600"/>
          </a:xfrm>
          <a:prstGeom prst="rightArrow">
            <a:avLst/>
          </a:prstGeom>
          <a:ln w="12700" cap="flat" cmpd="sng">
            <a:prstDash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57" name="텍스트 상자 56"/>
          <p:cNvSpPr txBox="1">
            <a:spLocks/>
          </p:cNvSpPr>
          <p:nvPr/>
        </p:nvSpPr>
        <p:spPr>
          <a:xfrm>
            <a:off x="5864225" y="5440045"/>
            <a:ext cx="883285" cy="37084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508000" hangingPunct="1">
              <a:buFontTx/>
              <a:buNone/>
            </a:pPr>
            <a:r>
              <a:rPr lang="ko-KR" sz="1800">
                <a:latin typeface="휴먼모음T" charset="0"/>
                <a:ea typeface="휴먼모음T" charset="0"/>
              </a:rPr>
              <a:t>자세 x</a:t>
            </a:r>
            <a:endParaRPr lang="ko-KR" altLang="en-US" sz="1800">
              <a:latin typeface="휴먼모음T" charset="0"/>
              <a:ea typeface="휴먼모음T" charset="0"/>
            </a:endParaRPr>
          </a:p>
        </p:txBody>
      </p:sp>
      <p:sp>
        <p:nvSpPr>
          <p:cNvPr id="58" name="텍스트 상자 57"/>
          <p:cNvSpPr txBox="1">
            <a:spLocks/>
          </p:cNvSpPr>
          <p:nvPr/>
        </p:nvSpPr>
        <p:spPr>
          <a:xfrm>
            <a:off x="328930" y="3053715"/>
            <a:ext cx="4939665" cy="309245"/>
          </a:xfrm>
          <a:prstGeom prst="rect">
            <a:avLst/>
          </a:prstGeom>
          <a:noFill/>
          <a:ln w="0" cap="flat" cmpd="sng">
            <a:solidFill>
              <a:schemeClr val="accent1">
                <a:alpha val="100000"/>
              </a:schemeClr>
            </a:solidFill>
            <a:prstDash val="solid"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508000" hangingPunct="1">
              <a:buFontTx/>
              <a:buNone/>
            </a:pPr>
            <a:r>
              <a:rPr lang="ko-KR" sz="1400">
                <a:latin typeface="휴먼모음T" charset="0"/>
                <a:ea typeface="휴먼모음T" charset="0"/>
              </a:rPr>
              <a:t>쪼갠 사진들을 openpose를 통해, 각 관절의 </a:t>
            </a:r>
            <a:r>
              <a:rPr lang="ko-KR" sz="1400">
                <a:solidFill>
                  <a:srgbClr val="FF0000"/>
                </a:solidFill>
                <a:latin typeface="휴먼모음T" charset="0"/>
                <a:ea typeface="휴먼모음T" charset="0"/>
              </a:rPr>
              <a:t>좌표값</a:t>
            </a:r>
            <a:r>
              <a:rPr lang="ko-KR" sz="1400">
                <a:latin typeface="휴먼모음T" charset="0"/>
                <a:ea typeface="휴먼모음T" charset="0"/>
              </a:rPr>
              <a:t>을 얻어옵니다.</a:t>
            </a:r>
            <a:endParaRPr lang="ko-KR" altLang="en-US" sz="1400">
              <a:latin typeface="휴먼모음T" charset="0"/>
              <a:ea typeface="휴먼모음T" charset="0"/>
            </a:endParaRPr>
          </a:p>
        </p:txBody>
      </p:sp>
      <p:sp>
        <p:nvSpPr>
          <p:cNvPr id="59" name="텍스트 상자 58"/>
          <p:cNvSpPr txBox="1">
            <a:spLocks/>
          </p:cNvSpPr>
          <p:nvPr/>
        </p:nvSpPr>
        <p:spPr>
          <a:xfrm>
            <a:off x="328930" y="3970020"/>
            <a:ext cx="4653915" cy="739140"/>
          </a:xfrm>
          <a:prstGeom prst="rect">
            <a:avLst/>
          </a:prstGeom>
          <a:noFill/>
          <a:ln w="0" cap="flat" cmpd="sng">
            <a:solidFill>
              <a:schemeClr val="accent1">
                <a:alpha val="100000"/>
              </a:schemeClr>
            </a:solidFill>
            <a:prstDash val="solid"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1400">
                <a:latin typeface="휴먼모음T" charset="0"/>
                <a:ea typeface="휴먼모음T" charset="0"/>
              </a:rPr>
              <a:t>좌표값과 학습시킨 모델을 기준으로, 각 사진의 </a:t>
            </a:r>
            <a:r>
              <a:rPr lang="ko-KR" sz="1400">
                <a:solidFill>
                  <a:srgbClr val="FF0000"/>
                </a:solidFill>
                <a:latin typeface="휴먼모음T" charset="0"/>
                <a:ea typeface="휴먼모음T" charset="0"/>
              </a:rPr>
              <a:t>자세를 estimate</a:t>
            </a:r>
            <a:r>
              <a:rPr lang="ko-KR" sz="1400">
                <a:latin typeface="휴먼모음T" charset="0"/>
                <a:ea typeface="휴먼모음T" charset="0"/>
              </a:rPr>
              <a:t>합니다. 이때, 자세 x-&gt; y-&gt;x가 되면, 스쿼트 1회로 간주합니다.</a:t>
            </a:r>
            <a:endParaRPr lang="ko-KR" altLang="en-US" sz="1400">
              <a:latin typeface="휴먼모음T" charset="0"/>
              <a:ea typeface="휴먼모음T" charset="0"/>
            </a:endParaRPr>
          </a:p>
        </p:txBody>
      </p:sp>
      <p:sp>
        <p:nvSpPr>
          <p:cNvPr id="60" name="텍스트 상자 59"/>
          <p:cNvSpPr txBox="1">
            <a:spLocks/>
          </p:cNvSpPr>
          <p:nvPr/>
        </p:nvSpPr>
        <p:spPr>
          <a:xfrm>
            <a:off x="8435340" y="5442585"/>
            <a:ext cx="932815" cy="37084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508000" hangingPunct="1">
              <a:buFontTx/>
              <a:buNone/>
            </a:pPr>
            <a:r>
              <a:rPr lang="ko-KR" sz="1800">
                <a:latin typeface="휴먼모음T" charset="0"/>
                <a:ea typeface="휴먼모음T" charset="0"/>
              </a:rPr>
              <a:t>자세 y</a:t>
            </a:r>
            <a:endParaRPr lang="ko-KR" altLang="en-US" sz="1800">
              <a:latin typeface="휴먼모음T" charset="0"/>
              <a:ea typeface="휴먼모음T" charset="0"/>
            </a:endParaRPr>
          </a:p>
        </p:txBody>
      </p:sp>
      <p:sp>
        <p:nvSpPr>
          <p:cNvPr id="61" name="텍스트 상자 60"/>
          <p:cNvSpPr txBox="1">
            <a:spLocks/>
          </p:cNvSpPr>
          <p:nvPr/>
        </p:nvSpPr>
        <p:spPr>
          <a:xfrm>
            <a:off x="10859135" y="5440045"/>
            <a:ext cx="1007745" cy="37084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508000" hangingPunct="1">
              <a:buFontTx/>
              <a:buNone/>
            </a:pPr>
            <a:r>
              <a:rPr lang="ko-KR" sz="1800">
                <a:latin typeface="휴먼모음T" charset="0"/>
                <a:ea typeface="휴먼모음T" charset="0"/>
              </a:rPr>
              <a:t>자세 x</a:t>
            </a:r>
            <a:endParaRPr lang="ko-KR" altLang="en-US" sz="1800">
              <a:latin typeface="휴먼모음T" charset="0"/>
              <a:ea typeface="휴먼모음T" charset="0"/>
            </a:endParaRPr>
          </a:p>
        </p:txBody>
      </p:sp>
      <p:sp>
        <p:nvSpPr>
          <p:cNvPr id="62" name="텍스트 상자 61"/>
          <p:cNvSpPr txBox="1">
            <a:spLocks/>
          </p:cNvSpPr>
          <p:nvPr/>
        </p:nvSpPr>
        <p:spPr>
          <a:xfrm>
            <a:off x="328930" y="4990465"/>
            <a:ext cx="4723130" cy="523875"/>
          </a:xfrm>
          <a:prstGeom prst="rect">
            <a:avLst/>
          </a:prstGeom>
          <a:noFill/>
          <a:ln w="0" cap="flat" cmpd="sng">
            <a:solidFill>
              <a:schemeClr val="accent1">
                <a:alpha val="100000"/>
              </a:schemeClr>
            </a:solidFill>
            <a:prstDash val="solid"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1400">
                <a:latin typeface="휴먼모음T" charset="0"/>
                <a:ea typeface="휴먼모음T" charset="0"/>
              </a:rPr>
              <a:t>스쿼트의 핵심인 자세 y의, 틀린 부분의 관절을 빨간색으로 </a:t>
            </a:r>
            <a:r>
              <a:rPr lang="ko-KR" sz="1400">
                <a:solidFill>
                  <a:srgbClr val="FF0000"/>
                </a:solidFill>
                <a:latin typeface="휴먼모음T" charset="0"/>
                <a:ea typeface="휴먼모음T" charset="0"/>
              </a:rPr>
              <a:t>시각화</a:t>
            </a:r>
            <a:r>
              <a:rPr lang="ko-KR" sz="1400">
                <a:latin typeface="휴먼모음T" charset="0"/>
                <a:ea typeface="휴먼모음T" charset="0"/>
              </a:rPr>
              <a:t>해주며, </a:t>
            </a:r>
            <a:r>
              <a:rPr lang="ko-KR" sz="1400">
                <a:solidFill>
                  <a:srgbClr val="FF0000"/>
                </a:solidFill>
                <a:latin typeface="휴먼모음T" charset="0"/>
                <a:ea typeface="휴먼모음T" charset="0"/>
              </a:rPr>
              <a:t>자세 교정 방안</a:t>
            </a:r>
            <a:r>
              <a:rPr lang="ko-KR" sz="1400">
                <a:latin typeface="휴먼모음T" charset="0"/>
                <a:ea typeface="휴먼모음T" charset="0"/>
              </a:rPr>
              <a:t>을 사용자에게 출력해줍니다.</a:t>
            </a:r>
            <a:endParaRPr lang="ko-KR" altLang="en-US" sz="1400">
              <a:latin typeface="휴먼모음T" charset="0"/>
              <a:ea typeface="휴먼모음T" charset="0"/>
            </a:endParaRPr>
          </a:p>
        </p:txBody>
      </p:sp>
      <p:sp>
        <p:nvSpPr>
          <p:cNvPr id="63" name="도형 62"/>
          <p:cNvSpPr>
            <a:spLocks/>
          </p:cNvSpPr>
          <p:nvPr/>
        </p:nvSpPr>
        <p:spPr>
          <a:xfrm>
            <a:off x="2534285" y="2680970"/>
            <a:ext cx="243840" cy="23495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65" name="도형 64"/>
          <p:cNvSpPr>
            <a:spLocks/>
          </p:cNvSpPr>
          <p:nvPr/>
        </p:nvSpPr>
        <p:spPr>
          <a:xfrm>
            <a:off x="2512695" y="4735830"/>
            <a:ext cx="229870" cy="23495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66" name="도형 65"/>
          <p:cNvSpPr>
            <a:spLocks/>
          </p:cNvSpPr>
          <p:nvPr/>
        </p:nvSpPr>
        <p:spPr>
          <a:xfrm>
            <a:off x="2567305" y="3528060"/>
            <a:ext cx="243840" cy="269240"/>
          </a:xfrm>
          <a:prstGeom prst="downArrow">
            <a:avLst>
              <a:gd name="adj1" fmla="val 56167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67" name="텍스트 상자 66"/>
          <p:cNvSpPr txBox="1">
            <a:spLocks/>
          </p:cNvSpPr>
          <p:nvPr/>
        </p:nvSpPr>
        <p:spPr>
          <a:xfrm>
            <a:off x="544830" y="1609090"/>
            <a:ext cx="2007870" cy="37084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508000" hangingPunct="1">
              <a:buFontTx/>
              <a:buNone/>
            </a:pPr>
            <a:r>
              <a:rPr lang="ko-KR" sz="1800">
                <a:latin typeface="나눔고딕 ExtraBold" charset="0"/>
                <a:ea typeface="나눔고딕 ExtraBold" charset="0"/>
              </a:rPr>
              <a:t>전체적인 시나리오</a:t>
            </a:r>
            <a:endParaRPr lang="ko-KR" altLang="en-US" sz="1800">
              <a:latin typeface="나눔고딕 ExtraBold" charset="0"/>
              <a:ea typeface="나눔고딕 ExtraBold" charset="0"/>
            </a:endParaRPr>
          </a:p>
        </p:txBody>
      </p:sp>
      <p:pic>
        <p:nvPicPr>
          <p:cNvPr id="86" name="그림 85" descr="C:/Users/82102/AppData/Roaming/PolarisOffice/ETemp/5260_14350704/fImage222256714916.png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0775950" y="1322705"/>
            <a:ext cx="1185545" cy="3685540"/>
          </a:xfrm>
          <a:prstGeom prst="rect">
            <a:avLst/>
          </a:prstGeom>
          <a:noFill/>
        </p:spPr>
      </p:pic>
      <p:pic>
        <p:nvPicPr>
          <p:cNvPr id="87" name="그림 86" descr="C:/Users/82102/AppData/Roaming/PolarisOffice/ETemp/5260_14350704/fImage222256727192.png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765800" y="1677670"/>
            <a:ext cx="989330" cy="3044825"/>
          </a:xfrm>
          <a:prstGeom prst="rect">
            <a:avLst/>
          </a:prstGeom>
          <a:noFill/>
        </p:spPr>
      </p:pic>
      <p:pic>
        <p:nvPicPr>
          <p:cNvPr id="88" name="그림 87" descr="C:/Users/82102/AppData/Roaming/PolarisOffice/ETemp/5260_14350704/fImage357276737670.png"/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792720" y="1729740"/>
            <a:ext cx="2052320" cy="306514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BC930F-489A-45D9-9FBB-09EB361561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295275"/>
            <a:ext cx="11049635" cy="942340"/>
          </a:xfr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defTabSz="508000">
              <a:buFontTx/>
              <a:buNone/>
            </a:pPr>
            <a:r>
              <a:rPr lang="ko-KR" sz="3600" b="1">
                <a:latin typeface="나눔고딕 ExtraBold" charset="0"/>
                <a:ea typeface="나눔고딕 ExtraBold" charset="0"/>
              </a:rPr>
              <a:t>구조 및 동작시나리오(사용자 관점)</a:t>
            </a:r>
            <a:endParaRPr lang="ko-KR" altLang="en-US">
              <a:latin typeface="나눔고딕 ExtraBold" charset="0"/>
              <a:ea typeface="나눔고딕 ExtraBold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2541E8B-AFD4-4592-92A2-0C6E9959C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58905" y="6356350"/>
            <a:ext cx="400685" cy="299085"/>
          </a:xfrm>
        </p:spPr>
        <p:txBody>
          <a:bodyPr/>
          <a:lstStyle/>
          <a:p>
            <a:fld id="{823846F6-C520-406C-BA3E-8FBF8E6BA61B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2C5C28EC-A4AC-45D2-89F1-B5709BE8955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71500" y="3302635"/>
            <a:ext cx="11049000" cy="2927350"/>
          </a:xfrm>
          <a:custGeom>
            <a:avLst/>
            <a:gdLst>
              <a:gd name="connsiteX0" fmla="*/ 487902 w 11049000"/>
              <a:gd name="connsiteY0" fmla="*/ 0 h 2927351"/>
              <a:gd name="connsiteX1" fmla="*/ 10561098 w 11049000"/>
              <a:gd name="connsiteY1" fmla="*/ 0 h 2927351"/>
              <a:gd name="connsiteX2" fmla="*/ 11049000 w 11049000"/>
              <a:gd name="connsiteY2" fmla="*/ 487902 h 2927351"/>
              <a:gd name="connsiteX3" fmla="*/ 11049000 w 11049000"/>
              <a:gd name="connsiteY3" fmla="*/ 2439449 h 2927351"/>
              <a:gd name="connsiteX4" fmla="*/ 10561098 w 11049000"/>
              <a:gd name="connsiteY4" fmla="*/ 2927351 h 2927351"/>
              <a:gd name="connsiteX5" fmla="*/ 487902 w 11049000"/>
              <a:gd name="connsiteY5" fmla="*/ 2927351 h 2927351"/>
              <a:gd name="connsiteX6" fmla="*/ 0 w 11049000"/>
              <a:gd name="connsiteY6" fmla="*/ 2439449 h 2927351"/>
              <a:gd name="connsiteX7" fmla="*/ 0 w 11049000"/>
              <a:gd name="connsiteY7" fmla="*/ 487902 h 2927351"/>
              <a:gd name="connsiteX8" fmla="*/ 487902 w 11049000"/>
              <a:gd name="connsiteY8" fmla="*/ 0 h 2927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049000" h="2927351">
                <a:moveTo>
                  <a:pt x="487902" y="0"/>
                </a:moveTo>
                <a:lnTo>
                  <a:pt x="10561098" y="0"/>
                </a:lnTo>
                <a:cubicBezTo>
                  <a:pt x="10830559" y="0"/>
                  <a:pt x="11049000" y="218441"/>
                  <a:pt x="11049000" y="487902"/>
                </a:cubicBezTo>
                <a:lnTo>
                  <a:pt x="11049000" y="2439449"/>
                </a:lnTo>
                <a:cubicBezTo>
                  <a:pt x="11049000" y="2708910"/>
                  <a:pt x="10830559" y="2927351"/>
                  <a:pt x="10561098" y="2927351"/>
                </a:cubicBezTo>
                <a:lnTo>
                  <a:pt x="487902" y="2927351"/>
                </a:lnTo>
                <a:cubicBezTo>
                  <a:pt x="218441" y="2927351"/>
                  <a:pt x="0" y="2708910"/>
                  <a:pt x="0" y="2439449"/>
                </a:cubicBezTo>
                <a:lnTo>
                  <a:pt x="0" y="487902"/>
                </a:lnTo>
                <a:cubicBezTo>
                  <a:pt x="0" y="218441"/>
                  <a:pt x="218441" y="0"/>
                  <a:pt x="487902" y="0"/>
                </a:cubicBezTo>
                <a:close/>
              </a:path>
            </a:pathLst>
          </a:cu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9D858FBD-A4F9-4EBB-837A-83EF982ED66F}"/>
              </a:ext>
            </a:extLst>
          </p:cNvPr>
          <p:cNvGrpSpPr/>
          <p:nvPr/>
        </p:nvGrpSpPr>
        <p:grpSpPr>
          <a:xfrm>
            <a:off x="571500" y="1862455"/>
            <a:ext cx="3350260" cy="1291590"/>
            <a:chOff x="571500" y="1862455"/>
            <a:chExt cx="3350260" cy="1291590"/>
          </a:xfrm>
        </p:grpSpPr>
        <p:sp>
          <p:nvSpPr>
            <p:cNvPr id="10" name="Oval 9"/>
            <p:cNvSpPr>
              <a:spLocks/>
            </p:cNvSpPr>
            <p:nvPr/>
          </p:nvSpPr>
          <p:spPr>
            <a:xfrm>
              <a:off x="571500" y="1988820"/>
              <a:ext cx="610235" cy="610235"/>
            </a:xfrm>
            <a:prstGeom prst="ellipse">
              <a:avLst/>
            </a:prstGeom>
            <a:solidFill>
              <a:srgbClr val="03D7D6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508000">
                <a:buFontTx/>
                <a:buNone/>
              </a:pPr>
              <a:endParaRPr lang="ko-KR" altLang="en-US"/>
            </a:p>
          </p:txBody>
        </p:sp>
        <p:sp>
          <p:nvSpPr>
            <p:cNvPr id="42" name="Rectangle 41"/>
            <p:cNvSpPr>
              <a:spLocks/>
            </p:cNvSpPr>
            <p:nvPr/>
          </p:nvSpPr>
          <p:spPr>
            <a:xfrm>
              <a:off x="1384300" y="1862455"/>
              <a:ext cx="2538095" cy="1292225"/>
            </a:xfrm>
            <a:prstGeom prst="rect">
              <a:avLst/>
            </a:prstGeom>
          </p:spPr>
          <p:txBody>
            <a:bodyPr vert="horz" wrap="square" lIns="0" tIns="0" rIns="0" bIns="0" numCol="1" anchor="ctr">
              <a:spAutoFit/>
            </a:bodyPr>
            <a:lstStyle/>
            <a:p>
              <a:pPr marL="0" indent="0" defTabSz="508000">
                <a:buFontTx/>
                <a:buNone/>
              </a:pPr>
              <a:r>
                <a:rPr lang="ko-KR" sz="1400">
                  <a:latin typeface="휴먼모음T" charset="0"/>
                  <a:ea typeface="휴먼모음T" charset="0"/>
                </a:rPr>
                <a:t>운동 영상을 하기 전, 정상적인 스쿼트 자세 영상을  display해줍니다. 그 후, 사용자가 1회 스쿼트 영상을 업로드하면, 영상을 분석하여 자세 피드백을 합니다.</a:t>
              </a:r>
              <a:endParaRPr lang="ko-KR" altLang="en-US" sz="1400">
                <a:latin typeface="휴먼모음T" charset="0"/>
                <a:ea typeface="휴먼모음T" charset="0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97E9160-F7DB-45B9-AE7B-FAC8C7A6407A}"/>
              </a:ext>
            </a:extLst>
          </p:cNvPr>
          <p:cNvGrpSpPr/>
          <p:nvPr/>
        </p:nvGrpSpPr>
        <p:grpSpPr>
          <a:xfrm>
            <a:off x="4282440" y="1948815"/>
            <a:ext cx="3350895" cy="861060"/>
            <a:chOff x="4282440" y="1948815"/>
            <a:chExt cx="3350895" cy="861060"/>
          </a:xfrm>
        </p:grpSpPr>
        <p:sp>
          <p:nvSpPr>
            <p:cNvPr id="44" name="Oval 43"/>
            <p:cNvSpPr>
              <a:spLocks/>
            </p:cNvSpPr>
            <p:nvPr/>
          </p:nvSpPr>
          <p:spPr>
            <a:xfrm>
              <a:off x="4282440" y="2075180"/>
              <a:ext cx="610870" cy="610870"/>
            </a:xfrm>
            <a:prstGeom prst="ellipse">
              <a:avLst/>
            </a:prstGeom>
            <a:solidFill>
              <a:srgbClr val="03D7D6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508000">
                <a:buFontTx/>
                <a:buNone/>
              </a:pPr>
              <a:endParaRPr lang="ko-KR" altLang="en-US"/>
            </a:p>
          </p:txBody>
        </p:sp>
        <p:sp>
          <p:nvSpPr>
            <p:cNvPr id="45" name="Rectangle 44"/>
            <p:cNvSpPr>
              <a:spLocks/>
            </p:cNvSpPr>
            <p:nvPr/>
          </p:nvSpPr>
          <p:spPr>
            <a:xfrm>
              <a:off x="5095240" y="1948815"/>
              <a:ext cx="2538730" cy="861695"/>
            </a:xfrm>
            <a:prstGeom prst="rect">
              <a:avLst/>
            </a:prstGeom>
          </p:spPr>
          <p:txBody>
            <a:bodyPr vert="horz" wrap="square" lIns="0" tIns="0" rIns="0" bIns="0" numCol="1" anchor="ctr">
              <a:spAutoFit/>
            </a:bodyPr>
            <a:lstStyle/>
            <a:p>
              <a:pPr marL="0" indent="0" defTabSz="508000">
                <a:buFontTx/>
                <a:buNone/>
              </a:pPr>
              <a:r>
                <a:rPr lang="ko-KR" sz="1400">
                  <a:latin typeface="휴먼모음T" charset="0"/>
                  <a:ea typeface="휴먼모음T" charset="0"/>
                </a:rPr>
                <a:t>영상은 skip하며, 바로  사용자의 1회 스쿼트 영상을 업로드합니다. 그 후, 영상을 분석 및 피드백합니다. </a:t>
              </a:r>
              <a:endParaRPr lang="ko-KR" altLang="en-US" sz="1400">
                <a:latin typeface="휴먼모음T" charset="0"/>
                <a:ea typeface="휴먼모음T" charset="0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F15C506-884D-4D1E-9E9C-4BFB439BA5B9}"/>
              </a:ext>
            </a:extLst>
          </p:cNvPr>
          <p:cNvGrpSpPr/>
          <p:nvPr/>
        </p:nvGrpSpPr>
        <p:grpSpPr>
          <a:xfrm>
            <a:off x="7898765" y="1862455"/>
            <a:ext cx="3350260" cy="1291590"/>
            <a:chOff x="7898765" y="1862455"/>
            <a:chExt cx="3350260" cy="1291590"/>
          </a:xfrm>
        </p:grpSpPr>
        <p:sp>
          <p:nvSpPr>
            <p:cNvPr id="47" name="Oval 46"/>
            <p:cNvSpPr>
              <a:spLocks/>
            </p:cNvSpPr>
            <p:nvPr/>
          </p:nvSpPr>
          <p:spPr>
            <a:xfrm>
              <a:off x="7898765" y="1988820"/>
              <a:ext cx="610235" cy="610235"/>
            </a:xfrm>
            <a:prstGeom prst="ellipse">
              <a:avLst/>
            </a:prstGeom>
            <a:solidFill>
              <a:srgbClr val="03D7D6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508000">
                <a:buFontTx/>
                <a:buNone/>
              </a:pPr>
              <a:endParaRPr lang="ko-KR" altLang="en-US"/>
            </a:p>
          </p:txBody>
        </p:sp>
        <p:sp>
          <p:nvSpPr>
            <p:cNvPr id="48" name="Rectangle 47"/>
            <p:cNvSpPr>
              <a:spLocks/>
            </p:cNvSpPr>
            <p:nvPr/>
          </p:nvSpPr>
          <p:spPr>
            <a:xfrm>
              <a:off x="8711565" y="1862455"/>
              <a:ext cx="2538095" cy="1292225"/>
            </a:xfrm>
            <a:prstGeom prst="rect">
              <a:avLst/>
            </a:prstGeom>
          </p:spPr>
          <p:txBody>
            <a:bodyPr vert="horz" wrap="square" lIns="0" tIns="0" rIns="0" bIns="0" numCol="1" anchor="ctr">
              <a:spAutoFit/>
            </a:bodyPr>
            <a:lstStyle/>
            <a:p>
              <a:pPr marL="0" indent="0" defTabSz="508000">
                <a:buFontTx/>
                <a:buNone/>
              </a:pPr>
              <a:r>
                <a:rPr lang="ko-KR" sz="1400">
                  <a:latin typeface="휴먼모음T" charset="0"/>
                  <a:ea typeface="휴먼모음T" charset="0"/>
                </a:rPr>
                <a:t>영상을 찍기 전, 몇 회 스쿼트 할 것 인지 설정합니다. 그 후, 정해진 횟수만큼 스쿼트 영상을 촬영하여 업로드 하면, 영상을 분석하여, 몇 번째 자세에 자세가 흐뜨러 졌는지 피드백해줍니다.</a:t>
              </a:r>
              <a:endParaRPr lang="ko-KR" altLang="en-US" sz="1400">
                <a:latin typeface="휴먼모음T" charset="0"/>
                <a:ea typeface="휴먼모음T" charset="0"/>
              </a:endParaRP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49DB20A0-2E2D-40B9-853D-CAC003616CC7}"/>
              </a:ext>
            </a:extLst>
          </p:cNvPr>
          <p:cNvGrpSpPr/>
          <p:nvPr/>
        </p:nvGrpSpPr>
        <p:grpSpPr>
          <a:xfrm>
            <a:off x="727075" y="2206625"/>
            <a:ext cx="297815" cy="174625"/>
            <a:chOff x="727075" y="2206625"/>
            <a:chExt cx="297815" cy="174625"/>
          </a:xfrm>
        </p:grpSpPr>
        <p:sp>
          <p:nvSpPr>
            <p:cNvPr id="50" name="Freeform 13">
              <a:extLst>
                <a:ext uri="{FF2B5EF4-FFF2-40B4-BE49-F238E27FC236}">
                  <a16:creationId xmlns:a16="http://schemas.microsoft.com/office/drawing/2014/main" id="{A56F226D-8CD4-4704-BBBD-F4E028122500}"/>
                </a:ext>
              </a:extLst>
            </p:cNvPr>
            <p:cNvSpPr>
              <a:spLocks/>
            </p:cNvSpPr>
            <p:nvPr/>
          </p:nvSpPr>
          <p:spPr bwMode="auto">
            <a:xfrm>
              <a:off x="727075" y="2243455"/>
              <a:ext cx="50165" cy="99695"/>
            </a:xfrm>
            <a:custGeom>
              <a:avLst/>
              <a:gdLst>
                <a:gd name="T0" fmla="*/ 14 w 16"/>
                <a:gd name="T1" fmla="*/ 0 h 32"/>
                <a:gd name="T2" fmla="*/ 10 w 16"/>
                <a:gd name="T3" fmla="*/ 0 h 32"/>
                <a:gd name="T4" fmla="*/ 4 w 16"/>
                <a:gd name="T5" fmla="*/ 6 h 32"/>
                <a:gd name="T6" fmla="*/ 4 w 16"/>
                <a:gd name="T7" fmla="*/ 14 h 32"/>
                <a:gd name="T8" fmla="*/ 2 w 16"/>
                <a:gd name="T9" fmla="*/ 14 h 32"/>
                <a:gd name="T10" fmla="*/ 0 w 16"/>
                <a:gd name="T11" fmla="*/ 16 h 32"/>
                <a:gd name="T12" fmla="*/ 2 w 16"/>
                <a:gd name="T13" fmla="*/ 18 h 32"/>
                <a:gd name="T14" fmla="*/ 4 w 16"/>
                <a:gd name="T15" fmla="*/ 18 h 32"/>
                <a:gd name="T16" fmla="*/ 4 w 16"/>
                <a:gd name="T17" fmla="*/ 26 h 32"/>
                <a:gd name="T18" fmla="*/ 10 w 16"/>
                <a:gd name="T19" fmla="*/ 32 h 32"/>
                <a:gd name="T20" fmla="*/ 14 w 16"/>
                <a:gd name="T21" fmla="*/ 32 h 32"/>
                <a:gd name="T22" fmla="*/ 16 w 16"/>
                <a:gd name="T23" fmla="*/ 30 h 32"/>
                <a:gd name="T24" fmla="*/ 16 w 16"/>
                <a:gd name="T25" fmla="*/ 2 h 32"/>
                <a:gd name="T26" fmla="*/ 14 w 16"/>
                <a:gd name="T27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" h="32">
                  <a:moveTo>
                    <a:pt x="14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7" y="0"/>
                    <a:pt x="4" y="3"/>
                    <a:pt x="4" y="6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" y="14"/>
                    <a:pt x="0" y="15"/>
                    <a:pt x="0" y="16"/>
                  </a:cubicBezTo>
                  <a:cubicBezTo>
                    <a:pt x="0" y="17"/>
                    <a:pt x="1" y="18"/>
                    <a:pt x="2" y="18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4" y="29"/>
                    <a:pt x="7" y="32"/>
                    <a:pt x="10" y="32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15" y="32"/>
                    <a:pt x="16" y="31"/>
                    <a:pt x="16" y="30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6" y="1"/>
                    <a:pt x="15" y="0"/>
                    <a:pt x="1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1" name="Freeform 14">
              <a:extLst>
                <a:ext uri="{FF2B5EF4-FFF2-40B4-BE49-F238E27FC236}">
                  <a16:creationId xmlns:a16="http://schemas.microsoft.com/office/drawing/2014/main" id="{06A26E35-755F-46B0-8EE9-DCFC399D7107}"/>
                </a:ext>
              </a:extLst>
            </p:cNvPr>
            <p:cNvSpPr>
              <a:spLocks/>
            </p:cNvSpPr>
            <p:nvPr/>
          </p:nvSpPr>
          <p:spPr bwMode="auto">
            <a:xfrm>
              <a:off x="789305" y="2206625"/>
              <a:ext cx="174625" cy="174625"/>
            </a:xfrm>
            <a:custGeom>
              <a:avLst/>
              <a:gdLst>
                <a:gd name="T0" fmla="*/ 50 w 56"/>
                <a:gd name="T1" fmla="*/ 0 h 56"/>
                <a:gd name="T2" fmla="*/ 42 w 56"/>
                <a:gd name="T3" fmla="*/ 0 h 56"/>
                <a:gd name="T4" fmla="*/ 36 w 56"/>
                <a:gd name="T5" fmla="*/ 6 h 56"/>
                <a:gd name="T6" fmla="*/ 36 w 56"/>
                <a:gd name="T7" fmla="*/ 28 h 56"/>
                <a:gd name="T8" fmla="*/ 20 w 56"/>
                <a:gd name="T9" fmla="*/ 28 h 56"/>
                <a:gd name="T10" fmla="*/ 20 w 56"/>
                <a:gd name="T11" fmla="*/ 6 h 56"/>
                <a:gd name="T12" fmla="*/ 14 w 56"/>
                <a:gd name="T13" fmla="*/ 0 h 56"/>
                <a:gd name="T14" fmla="*/ 6 w 56"/>
                <a:gd name="T15" fmla="*/ 0 h 56"/>
                <a:gd name="T16" fmla="*/ 0 w 56"/>
                <a:gd name="T17" fmla="*/ 6 h 56"/>
                <a:gd name="T18" fmla="*/ 0 w 56"/>
                <a:gd name="T19" fmla="*/ 50 h 56"/>
                <a:gd name="T20" fmla="*/ 6 w 56"/>
                <a:gd name="T21" fmla="*/ 56 h 56"/>
                <a:gd name="T22" fmla="*/ 14 w 56"/>
                <a:gd name="T23" fmla="*/ 56 h 56"/>
                <a:gd name="T24" fmla="*/ 20 w 56"/>
                <a:gd name="T25" fmla="*/ 50 h 56"/>
                <a:gd name="T26" fmla="*/ 20 w 56"/>
                <a:gd name="T27" fmla="*/ 32 h 56"/>
                <a:gd name="T28" fmla="*/ 36 w 56"/>
                <a:gd name="T29" fmla="*/ 32 h 56"/>
                <a:gd name="T30" fmla="*/ 36 w 56"/>
                <a:gd name="T31" fmla="*/ 50 h 56"/>
                <a:gd name="T32" fmla="*/ 42 w 56"/>
                <a:gd name="T33" fmla="*/ 56 h 56"/>
                <a:gd name="T34" fmla="*/ 50 w 56"/>
                <a:gd name="T35" fmla="*/ 56 h 56"/>
                <a:gd name="T36" fmla="*/ 56 w 56"/>
                <a:gd name="T37" fmla="*/ 50 h 56"/>
                <a:gd name="T38" fmla="*/ 56 w 56"/>
                <a:gd name="T39" fmla="*/ 6 h 56"/>
                <a:gd name="T40" fmla="*/ 50 w 56"/>
                <a:gd name="T41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6" h="56">
                  <a:moveTo>
                    <a:pt x="50" y="0"/>
                  </a:moveTo>
                  <a:cubicBezTo>
                    <a:pt x="42" y="0"/>
                    <a:pt x="42" y="0"/>
                    <a:pt x="42" y="0"/>
                  </a:cubicBezTo>
                  <a:cubicBezTo>
                    <a:pt x="39" y="0"/>
                    <a:pt x="36" y="3"/>
                    <a:pt x="36" y="6"/>
                  </a:cubicBezTo>
                  <a:cubicBezTo>
                    <a:pt x="36" y="28"/>
                    <a:pt x="36" y="28"/>
                    <a:pt x="36" y="28"/>
                  </a:cubicBezTo>
                  <a:cubicBezTo>
                    <a:pt x="20" y="28"/>
                    <a:pt x="20" y="28"/>
                    <a:pt x="20" y="28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20" y="3"/>
                    <a:pt x="17" y="0"/>
                    <a:pt x="14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0" y="53"/>
                    <a:pt x="3" y="56"/>
                    <a:pt x="6" y="56"/>
                  </a:cubicBezTo>
                  <a:cubicBezTo>
                    <a:pt x="14" y="56"/>
                    <a:pt x="14" y="56"/>
                    <a:pt x="14" y="56"/>
                  </a:cubicBezTo>
                  <a:cubicBezTo>
                    <a:pt x="17" y="56"/>
                    <a:pt x="20" y="53"/>
                    <a:pt x="20" y="50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36" y="32"/>
                    <a:pt x="36" y="32"/>
                    <a:pt x="36" y="32"/>
                  </a:cubicBezTo>
                  <a:cubicBezTo>
                    <a:pt x="36" y="50"/>
                    <a:pt x="36" y="50"/>
                    <a:pt x="36" y="50"/>
                  </a:cubicBezTo>
                  <a:cubicBezTo>
                    <a:pt x="36" y="53"/>
                    <a:pt x="39" y="56"/>
                    <a:pt x="42" y="56"/>
                  </a:cubicBezTo>
                  <a:cubicBezTo>
                    <a:pt x="50" y="56"/>
                    <a:pt x="50" y="56"/>
                    <a:pt x="50" y="56"/>
                  </a:cubicBezTo>
                  <a:cubicBezTo>
                    <a:pt x="53" y="56"/>
                    <a:pt x="56" y="53"/>
                    <a:pt x="56" y="50"/>
                  </a:cubicBezTo>
                  <a:cubicBezTo>
                    <a:pt x="56" y="6"/>
                    <a:pt x="56" y="6"/>
                    <a:pt x="56" y="6"/>
                  </a:cubicBezTo>
                  <a:cubicBezTo>
                    <a:pt x="56" y="3"/>
                    <a:pt x="53" y="0"/>
                    <a:pt x="5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2" name="Freeform 15">
              <a:extLst>
                <a:ext uri="{FF2B5EF4-FFF2-40B4-BE49-F238E27FC236}">
                  <a16:creationId xmlns:a16="http://schemas.microsoft.com/office/drawing/2014/main" id="{079393D6-CD32-4BA7-B9BF-DBEDBEF351C0}"/>
                </a:ext>
              </a:extLst>
            </p:cNvPr>
            <p:cNvSpPr>
              <a:spLocks/>
            </p:cNvSpPr>
            <p:nvPr/>
          </p:nvSpPr>
          <p:spPr bwMode="auto">
            <a:xfrm>
              <a:off x="975360" y="2243455"/>
              <a:ext cx="50165" cy="99695"/>
            </a:xfrm>
            <a:custGeom>
              <a:avLst/>
              <a:gdLst>
                <a:gd name="T0" fmla="*/ 14 w 16"/>
                <a:gd name="T1" fmla="*/ 14 h 32"/>
                <a:gd name="T2" fmla="*/ 12 w 16"/>
                <a:gd name="T3" fmla="*/ 14 h 32"/>
                <a:gd name="T4" fmla="*/ 12 w 16"/>
                <a:gd name="T5" fmla="*/ 6 h 32"/>
                <a:gd name="T6" fmla="*/ 6 w 16"/>
                <a:gd name="T7" fmla="*/ 0 h 32"/>
                <a:gd name="T8" fmla="*/ 2 w 16"/>
                <a:gd name="T9" fmla="*/ 0 h 32"/>
                <a:gd name="T10" fmla="*/ 0 w 16"/>
                <a:gd name="T11" fmla="*/ 2 h 32"/>
                <a:gd name="T12" fmla="*/ 0 w 16"/>
                <a:gd name="T13" fmla="*/ 30 h 32"/>
                <a:gd name="T14" fmla="*/ 2 w 16"/>
                <a:gd name="T15" fmla="*/ 32 h 32"/>
                <a:gd name="T16" fmla="*/ 6 w 16"/>
                <a:gd name="T17" fmla="*/ 32 h 32"/>
                <a:gd name="T18" fmla="*/ 12 w 16"/>
                <a:gd name="T19" fmla="*/ 26 h 32"/>
                <a:gd name="T20" fmla="*/ 12 w 16"/>
                <a:gd name="T21" fmla="*/ 18 h 32"/>
                <a:gd name="T22" fmla="*/ 14 w 16"/>
                <a:gd name="T23" fmla="*/ 18 h 32"/>
                <a:gd name="T24" fmla="*/ 16 w 16"/>
                <a:gd name="T25" fmla="*/ 16 h 32"/>
                <a:gd name="T26" fmla="*/ 14 w 16"/>
                <a:gd name="T27" fmla="*/ 1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" h="32">
                  <a:moveTo>
                    <a:pt x="14" y="14"/>
                  </a:moveTo>
                  <a:cubicBezTo>
                    <a:pt x="12" y="14"/>
                    <a:pt x="12" y="14"/>
                    <a:pt x="12" y="14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2"/>
                    <a:pt x="2" y="32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9" y="32"/>
                    <a:pt x="12" y="29"/>
                    <a:pt x="12" y="26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5" y="18"/>
                    <a:pt x="16" y="17"/>
                    <a:pt x="16" y="16"/>
                  </a:cubicBezTo>
                  <a:cubicBezTo>
                    <a:pt x="16" y="15"/>
                    <a:pt x="15" y="14"/>
                    <a:pt x="14" y="1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645598D3-A18B-4C12-9BE6-A44261EF9E89}"/>
              </a:ext>
            </a:extLst>
          </p:cNvPr>
          <p:cNvGrpSpPr/>
          <p:nvPr/>
        </p:nvGrpSpPr>
        <p:grpSpPr>
          <a:xfrm>
            <a:off x="4490085" y="2204720"/>
            <a:ext cx="297815" cy="299085"/>
            <a:chOff x="4490085" y="2204720"/>
            <a:chExt cx="297815" cy="299085"/>
          </a:xfrm>
        </p:grpSpPr>
        <p:sp>
          <p:nvSpPr>
            <p:cNvPr id="54" name="Freeform 88"/>
            <p:cNvSpPr>
              <a:spLocks/>
            </p:cNvSpPr>
            <p:nvPr/>
          </p:nvSpPr>
          <p:spPr bwMode="auto">
            <a:xfrm>
              <a:off x="4697730" y="2204720"/>
              <a:ext cx="91440" cy="91440"/>
            </a:xfrm>
            <a:custGeom>
              <a:avLst/>
              <a:gdLst>
                <a:gd name="TX0" fmla="*/ 26 w 30"/>
                <a:gd name="TY0" fmla="*/ 29 h 30"/>
                <a:gd name="TX1" fmla="*/ 26 w 30"/>
                <a:gd name="TY1" fmla="*/ 29 h 30"/>
                <a:gd name="TX2" fmla="*/ 26 w 30"/>
                <a:gd name="TY2" fmla="*/ 29 h 30"/>
                <a:gd name="TX3" fmla="*/ 26 w 30"/>
                <a:gd name="TY3" fmla="*/ 17 h 30"/>
                <a:gd name="TX4" fmla="*/ 12 w 30"/>
                <a:gd name="TY4" fmla="*/ 3 h 30"/>
                <a:gd name="TX5" fmla="*/ 0 w 30"/>
                <a:gd name="TY5" fmla="*/ 3 h 30"/>
                <a:gd name="TX6" fmla="*/ 26 w 30"/>
                <a:gd name="TY6" fmla="*/ 29 h 30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</a:cxnLst>
              <a:rect l="l" t="t" r="r" b="b"/>
              <a:pathLst>
                <a:path w="30" h="30">
                  <a:moveTo>
                    <a:pt x="26" y="29"/>
                  </a:moveTo>
                  <a:cubicBezTo>
                    <a:pt x="26" y="29"/>
                    <a:pt x="26" y="29"/>
                    <a:pt x="26" y="29"/>
                  </a:cubicBezTo>
                  <a:cubicBezTo>
                    <a:pt x="26" y="29"/>
                    <a:pt x="26" y="29"/>
                    <a:pt x="26" y="29"/>
                  </a:cubicBezTo>
                  <a:cubicBezTo>
                    <a:pt x="29" y="26"/>
                    <a:pt x="29" y="20"/>
                    <a:pt x="26" y="17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9" y="0"/>
                    <a:pt x="3" y="0"/>
                    <a:pt x="0" y="3"/>
                  </a:cubicBezTo>
                  <a:lnTo>
                    <a:pt x="26" y="29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/>
            </a:ln>
          </p:spPr>
          <p:txBody>
            <a:bodyPr vert="horz" wrap="square" lIns="91440" tIns="45720" rIns="91440" bIns="45720" numCol="1" anchor="t">
              <a:noAutofit/>
            </a:bodyPr>
            <a:lstStyle/>
            <a:p>
              <a:pPr marL="0" indent="0" defTabSz="508000">
                <a:buFontTx/>
                <a:buNone/>
              </a:pPr>
              <a:endParaRPr lang="ko-KR" altLang="en-US"/>
            </a:p>
          </p:txBody>
        </p:sp>
        <p:sp>
          <p:nvSpPr>
            <p:cNvPr id="55" name="Freeform 89"/>
            <p:cNvSpPr>
              <a:spLocks/>
            </p:cNvSpPr>
            <p:nvPr/>
          </p:nvSpPr>
          <p:spPr bwMode="auto">
            <a:xfrm>
              <a:off x="4490085" y="2415540"/>
              <a:ext cx="86995" cy="88265"/>
            </a:xfrm>
            <a:custGeom>
              <a:avLst/>
              <a:gdLst>
                <a:gd name="TX0" fmla="*/ 28 w 29"/>
                <a:gd name="TY0" fmla="*/ 26 h 29"/>
                <a:gd name="TX1" fmla="*/ 2 w 29"/>
                <a:gd name="TY1" fmla="*/ 0 h 29"/>
                <a:gd name="TX2" fmla="*/ 2 w 29"/>
                <a:gd name="TY2" fmla="*/ 0 h 29"/>
                <a:gd name="TX3" fmla="*/ 0 w 29"/>
                <a:gd name="TY3" fmla="*/ 6 h 29"/>
                <a:gd name="TX4" fmla="*/ 2 w 29"/>
                <a:gd name="TY4" fmla="*/ 12 h 29"/>
                <a:gd name="TX5" fmla="*/ 16 w 29"/>
                <a:gd name="TY5" fmla="*/ 26 h 29"/>
                <a:gd name="TX6" fmla="*/ 22 w 29"/>
                <a:gd name="TY6" fmla="*/ 28 h 29"/>
                <a:gd name="TX7" fmla="*/ 28 w 29"/>
                <a:gd name="TY7" fmla="*/ 26 h 29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</a:cxnLst>
              <a:rect l="l" t="t" r="r" b="b"/>
              <a:pathLst>
                <a:path w="29" h="29">
                  <a:moveTo>
                    <a:pt x="28" y="26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2"/>
                    <a:pt x="0" y="4"/>
                    <a:pt x="0" y="6"/>
                  </a:cubicBezTo>
                  <a:cubicBezTo>
                    <a:pt x="0" y="8"/>
                    <a:pt x="1" y="10"/>
                    <a:pt x="2" y="12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8" y="27"/>
                    <a:pt x="20" y="28"/>
                    <a:pt x="22" y="28"/>
                  </a:cubicBezTo>
                  <a:cubicBezTo>
                    <a:pt x="24" y="28"/>
                    <a:pt x="26" y="27"/>
                    <a:pt x="28" y="26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/>
            </a:ln>
          </p:spPr>
          <p:txBody>
            <a:bodyPr vert="horz" wrap="square" lIns="91440" tIns="45720" rIns="91440" bIns="45720" numCol="1" anchor="t">
              <a:noAutofit/>
            </a:bodyPr>
            <a:lstStyle/>
            <a:p>
              <a:pPr marL="0" indent="0" defTabSz="508000">
                <a:buFontTx/>
                <a:buNone/>
              </a:pPr>
              <a:endParaRPr lang="ko-KR" altLang="en-US"/>
            </a:p>
          </p:txBody>
        </p:sp>
        <p:sp>
          <p:nvSpPr>
            <p:cNvPr id="56" name="Freeform 90"/>
            <p:cNvSpPr>
              <a:spLocks/>
            </p:cNvSpPr>
            <p:nvPr/>
          </p:nvSpPr>
          <p:spPr bwMode="auto">
            <a:xfrm>
              <a:off x="4495800" y="2372360"/>
              <a:ext cx="125095" cy="121285"/>
            </a:xfrm>
            <a:custGeom>
              <a:avLst/>
              <a:gdLst>
                <a:gd name="TX0" fmla="*/ 3 w 41"/>
                <a:gd name="TY0" fmla="*/ 0 h 40"/>
                <a:gd name="TX1" fmla="*/ 3 w 41"/>
                <a:gd name="TY1" fmla="*/ 11 h 40"/>
                <a:gd name="TX2" fmla="*/ 29 w 41"/>
                <a:gd name="TY2" fmla="*/ 37 h 40"/>
                <a:gd name="TX3" fmla="*/ 34 w 41"/>
                <a:gd name="TY3" fmla="*/ 39 h 40"/>
                <a:gd name="TX4" fmla="*/ 40 w 41"/>
                <a:gd name="TY4" fmla="*/ 37 h 40"/>
                <a:gd name="TX5" fmla="*/ 3 w 41"/>
                <a:gd name="TY5" fmla="*/ 0 h 40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</a:cxnLst>
              <a:rect l="l" t="t" r="r" b="b"/>
              <a:pathLst>
                <a:path w="41" h="40">
                  <a:moveTo>
                    <a:pt x="3" y="0"/>
                  </a:moveTo>
                  <a:cubicBezTo>
                    <a:pt x="0" y="3"/>
                    <a:pt x="0" y="8"/>
                    <a:pt x="3" y="11"/>
                  </a:cubicBezTo>
                  <a:cubicBezTo>
                    <a:pt x="29" y="37"/>
                    <a:pt x="29" y="37"/>
                    <a:pt x="29" y="37"/>
                  </a:cubicBezTo>
                  <a:cubicBezTo>
                    <a:pt x="30" y="38"/>
                    <a:pt x="32" y="39"/>
                    <a:pt x="34" y="39"/>
                  </a:cubicBezTo>
                  <a:cubicBezTo>
                    <a:pt x="36" y="39"/>
                    <a:pt x="38" y="38"/>
                    <a:pt x="40" y="37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/>
            </a:ln>
          </p:spPr>
          <p:txBody>
            <a:bodyPr vert="horz" wrap="square" lIns="91440" tIns="45720" rIns="91440" bIns="45720" numCol="1" anchor="t">
              <a:noAutofit/>
            </a:bodyPr>
            <a:lstStyle/>
            <a:p>
              <a:pPr marL="0" indent="0" defTabSz="508000">
                <a:buFontTx/>
                <a:buNone/>
              </a:pPr>
              <a:endParaRPr lang="ko-KR" altLang="en-US"/>
            </a:p>
          </p:txBody>
        </p:sp>
        <p:sp>
          <p:nvSpPr>
            <p:cNvPr id="57" name="Freeform 91"/>
            <p:cNvSpPr>
              <a:spLocks/>
            </p:cNvSpPr>
            <p:nvPr/>
          </p:nvSpPr>
          <p:spPr bwMode="auto">
            <a:xfrm>
              <a:off x="4654550" y="2213610"/>
              <a:ext cx="121285" cy="125095"/>
            </a:xfrm>
            <a:custGeom>
              <a:avLst/>
              <a:gdLst>
                <a:gd name="TX0" fmla="*/ 0 w 40"/>
                <a:gd name="TY0" fmla="*/ 3 h 41"/>
                <a:gd name="TX1" fmla="*/ 37 w 40"/>
                <a:gd name="TY1" fmla="*/ 40 h 41"/>
                <a:gd name="TX2" fmla="*/ 39 w 40"/>
                <a:gd name="TY2" fmla="*/ 34 h 41"/>
                <a:gd name="TX3" fmla="*/ 37 w 40"/>
                <a:gd name="TY3" fmla="*/ 28 h 41"/>
                <a:gd name="TX4" fmla="*/ 12 w 40"/>
                <a:gd name="TY4" fmla="*/ 3 h 41"/>
                <a:gd name="TX5" fmla="*/ 0 w 40"/>
                <a:gd name="TY5" fmla="*/ 3 h 41"/>
                <a:gd name="TX6" fmla="*/ 0 w 40"/>
                <a:gd name="TY6" fmla="*/ 3 h 41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</a:cxnLst>
              <a:rect l="l" t="t" r="r" b="b"/>
              <a:pathLst>
                <a:path w="40" h="41">
                  <a:moveTo>
                    <a:pt x="0" y="3"/>
                  </a:moveTo>
                  <a:cubicBezTo>
                    <a:pt x="37" y="40"/>
                    <a:pt x="37" y="40"/>
                    <a:pt x="37" y="40"/>
                  </a:cubicBezTo>
                  <a:cubicBezTo>
                    <a:pt x="39" y="38"/>
                    <a:pt x="39" y="36"/>
                    <a:pt x="39" y="34"/>
                  </a:cubicBezTo>
                  <a:cubicBezTo>
                    <a:pt x="39" y="32"/>
                    <a:pt x="39" y="30"/>
                    <a:pt x="37" y="28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9" y="0"/>
                    <a:pt x="3" y="0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/>
            </a:ln>
          </p:spPr>
          <p:txBody>
            <a:bodyPr vert="horz" wrap="square" lIns="91440" tIns="45720" rIns="91440" bIns="45720" numCol="1" anchor="t">
              <a:noAutofit/>
            </a:bodyPr>
            <a:lstStyle/>
            <a:p>
              <a:pPr marL="0" indent="0" defTabSz="508000">
                <a:buFontTx/>
                <a:buNone/>
              </a:pPr>
              <a:endParaRPr lang="ko-KR" altLang="en-US"/>
            </a:p>
          </p:txBody>
        </p:sp>
        <p:sp>
          <p:nvSpPr>
            <p:cNvPr id="58" name="Freeform 92"/>
            <p:cNvSpPr>
              <a:spLocks/>
            </p:cNvSpPr>
            <p:nvPr/>
          </p:nvSpPr>
          <p:spPr bwMode="auto">
            <a:xfrm>
              <a:off x="4599305" y="2315845"/>
              <a:ext cx="78105" cy="79375"/>
            </a:xfrm>
            <a:custGeom>
              <a:avLst/>
              <a:gdLst>
                <a:gd name="TX0" fmla="*/ 33 w 60"/>
                <a:gd name="TY0" fmla="*/ 0 h 61"/>
                <a:gd name="TX1" fmla="*/ 0 w 60"/>
                <a:gd name="TY1" fmla="*/ 34 h 61"/>
                <a:gd name="TX2" fmla="*/ 26 w 60"/>
                <a:gd name="TY2" fmla="*/ 60 h 61"/>
                <a:gd name="TX3" fmla="*/ 59 w 60"/>
                <a:gd name="TY3" fmla="*/ 26 h 61"/>
                <a:gd name="TX4" fmla="*/ 33 w 60"/>
                <a:gd name="TY4" fmla="*/ 0 h 61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60" h="61">
                  <a:moveTo>
                    <a:pt x="33" y="0"/>
                  </a:moveTo>
                  <a:lnTo>
                    <a:pt x="0" y="34"/>
                  </a:lnTo>
                  <a:lnTo>
                    <a:pt x="26" y="60"/>
                  </a:lnTo>
                  <a:lnTo>
                    <a:pt x="59" y="26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/>
            </a:ln>
          </p:spPr>
          <p:txBody>
            <a:bodyPr vert="horz" wrap="square" lIns="91440" tIns="45720" rIns="91440" bIns="45720" numCol="1" anchor="t">
              <a:noAutofit/>
            </a:bodyPr>
            <a:lstStyle/>
            <a:p>
              <a:pPr marL="0" indent="0" defTabSz="508000">
                <a:buFontTx/>
                <a:buNone/>
              </a:pPr>
              <a:endParaRPr lang="ko-KR" altLang="en-US"/>
            </a:p>
          </p:txBody>
        </p:sp>
        <p:sp>
          <p:nvSpPr>
            <p:cNvPr id="59" name="Freeform 93"/>
            <p:cNvSpPr>
              <a:spLocks/>
            </p:cNvSpPr>
            <p:nvPr/>
          </p:nvSpPr>
          <p:spPr bwMode="auto">
            <a:xfrm>
              <a:off x="4505960" y="2319655"/>
              <a:ext cx="164465" cy="164465"/>
            </a:xfrm>
            <a:custGeom>
              <a:avLst/>
              <a:gdLst>
                <a:gd name="TX0" fmla="*/ 51 w 54"/>
                <a:gd name="TY0" fmla="*/ 40 h 54"/>
                <a:gd name="TX1" fmla="*/ 14 w 54"/>
                <a:gd name="TY1" fmla="*/ 3 h 54"/>
                <a:gd name="TX2" fmla="*/ 3 w 54"/>
                <a:gd name="TY2" fmla="*/ 3 h 54"/>
                <a:gd name="TX3" fmla="*/ 3 w 54"/>
                <a:gd name="TY3" fmla="*/ 14 h 54"/>
                <a:gd name="TX4" fmla="*/ 40 w 54"/>
                <a:gd name="TY4" fmla="*/ 51 h 54"/>
                <a:gd name="TX5" fmla="*/ 45 w 54"/>
                <a:gd name="TY5" fmla="*/ 53 h 54"/>
                <a:gd name="TX6" fmla="*/ 51 w 54"/>
                <a:gd name="TY6" fmla="*/ 51 h 54"/>
                <a:gd name="TX7" fmla="*/ 53 w 54"/>
                <a:gd name="TY7" fmla="*/ 45 h 54"/>
                <a:gd name="TX8" fmla="*/ 51 w 54"/>
                <a:gd name="TY8" fmla="*/ 40 h 54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</a:cxnLst>
              <a:rect l="l" t="t" r="r" b="b"/>
              <a:pathLst>
                <a:path w="54" h="54">
                  <a:moveTo>
                    <a:pt x="51" y="40"/>
                  </a:moveTo>
                  <a:cubicBezTo>
                    <a:pt x="14" y="3"/>
                    <a:pt x="14" y="3"/>
                    <a:pt x="14" y="3"/>
                  </a:cubicBezTo>
                  <a:cubicBezTo>
                    <a:pt x="11" y="0"/>
                    <a:pt x="6" y="0"/>
                    <a:pt x="3" y="3"/>
                  </a:cubicBezTo>
                  <a:cubicBezTo>
                    <a:pt x="0" y="6"/>
                    <a:pt x="0" y="11"/>
                    <a:pt x="3" y="14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1" y="53"/>
                    <a:pt x="43" y="53"/>
                    <a:pt x="45" y="53"/>
                  </a:cubicBezTo>
                  <a:cubicBezTo>
                    <a:pt x="48" y="53"/>
                    <a:pt x="50" y="53"/>
                    <a:pt x="51" y="51"/>
                  </a:cubicBezTo>
                  <a:cubicBezTo>
                    <a:pt x="53" y="50"/>
                    <a:pt x="53" y="48"/>
                    <a:pt x="53" y="45"/>
                  </a:cubicBezTo>
                  <a:cubicBezTo>
                    <a:pt x="53" y="43"/>
                    <a:pt x="53" y="41"/>
                    <a:pt x="51" y="4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/>
            </a:ln>
          </p:spPr>
          <p:txBody>
            <a:bodyPr vert="horz" wrap="square" lIns="91440" tIns="45720" rIns="91440" bIns="45720" numCol="1" anchor="t">
              <a:noAutofit/>
            </a:bodyPr>
            <a:lstStyle/>
            <a:p>
              <a:pPr marL="0" indent="0" defTabSz="508000">
                <a:buFontTx/>
                <a:buNone/>
              </a:pPr>
              <a:endParaRPr lang="ko-KR" altLang="en-US"/>
            </a:p>
          </p:txBody>
        </p:sp>
        <p:sp>
          <p:nvSpPr>
            <p:cNvPr id="60" name="Freeform 94"/>
            <p:cNvSpPr>
              <a:spLocks/>
            </p:cNvSpPr>
            <p:nvPr/>
          </p:nvSpPr>
          <p:spPr bwMode="auto">
            <a:xfrm>
              <a:off x="4601845" y="2222500"/>
              <a:ext cx="168275" cy="165735"/>
            </a:xfrm>
            <a:custGeom>
              <a:avLst/>
              <a:gdLst>
                <a:gd name="TX0" fmla="*/ 51 w 55"/>
                <a:gd name="TY0" fmla="*/ 40 h 54"/>
                <a:gd name="TX1" fmla="*/ 14 w 55"/>
                <a:gd name="TY1" fmla="*/ 3 h 54"/>
                <a:gd name="TX2" fmla="*/ 3 w 55"/>
                <a:gd name="TY2" fmla="*/ 3 h 54"/>
                <a:gd name="TX3" fmla="*/ 3 w 55"/>
                <a:gd name="TY3" fmla="*/ 14 h 54"/>
                <a:gd name="TX4" fmla="*/ 40 w 55"/>
                <a:gd name="TY4" fmla="*/ 51 h 54"/>
                <a:gd name="TX5" fmla="*/ 46 w 55"/>
                <a:gd name="TY5" fmla="*/ 53 h 54"/>
                <a:gd name="TX6" fmla="*/ 51 w 55"/>
                <a:gd name="TY6" fmla="*/ 51 h 54"/>
                <a:gd name="TX7" fmla="*/ 54 w 55"/>
                <a:gd name="TY7" fmla="*/ 45 h 54"/>
                <a:gd name="TX8" fmla="*/ 51 w 55"/>
                <a:gd name="TY8" fmla="*/ 40 h 54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</a:cxnLst>
              <a:rect l="l" t="t" r="r" b="b"/>
              <a:pathLst>
                <a:path w="55" h="54">
                  <a:moveTo>
                    <a:pt x="51" y="40"/>
                  </a:moveTo>
                  <a:cubicBezTo>
                    <a:pt x="14" y="3"/>
                    <a:pt x="14" y="3"/>
                    <a:pt x="14" y="3"/>
                  </a:cubicBezTo>
                  <a:cubicBezTo>
                    <a:pt x="11" y="0"/>
                    <a:pt x="6" y="0"/>
                    <a:pt x="3" y="3"/>
                  </a:cubicBezTo>
                  <a:cubicBezTo>
                    <a:pt x="0" y="6"/>
                    <a:pt x="0" y="11"/>
                    <a:pt x="3" y="14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1" y="52"/>
                    <a:pt x="43" y="53"/>
                    <a:pt x="46" y="53"/>
                  </a:cubicBezTo>
                  <a:cubicBezTo>
                    <a:pt x="48" y="53"/>
                    <a:pt x="50" y="52"/>
                    <a:pt x="51" y="51"/>
                  </a:cubicBezTo>
                  <a:cubicBezTo>
                    <a:pt x="53" y="49"/>
                    <a:pt x="54" y="47"/>
                    <a:pt x="54" y="45"/>
                  </a:cubicBezTo>
                  <a:cubicBezTo>
                    <a:pt x="54" y="43"/>
                    <a:pt x="53" y="41"/>
                    <a:pt x="51" y="4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/>
            </a:ln>
          </p:spPr>
          <p:txBody>
            <a:bodyPr vert="horz" wrap="square" lIns="91440" tIns="45720" rIns="91440" bIns="45720" numCol="1" anchor="t">
              <a:noAutofit/>
            </a:bodyPr>
            <a:lstStyle/>
            <a:p>
              <a:pPr marL="0" indent="0" defTabSz="508000">
                <a:buFontTx/>
                <a:buNone/>
              </a:pPr>
              <a:endParaRPr lang="ko-KR" altLang="en-US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92FBE43F-A6B9-4C47-998A-940BD9CA805B}"/>
              </a:ext>
            </a:extLst>
          </p:cNvPr>
          <p:cNvGrpSpPr/>
          <p:nvPr/>
        </p:nvGrpSpPr>
        <p:grpSpPr>
          <a:xfrm>
            <a:off x="8062595" y="2144395"/>
            <a:ext cx="297815" cy="299085"/>
            <a:chOff x="8062595" y="2144395"/>
            <a:chExt cx="297815" cy="299085"/>
          </a:xfrm>
        </p:grpSpPr>
        <p:sp>
          <p:nvSpPr>
            <p:cNvPr id="62" name="Freeform 139"/>
            <p:cNvSpPr>
              <a:spLocks/>
            </p:cNvSpPr>
            <p:nvPr/>
          </p:nvSpPr>
          <p:spPr bwMode="auto">
            <a:xfrm>
              <a:off x="8148955" y="2200275"/>
              <a:ext cx="106680" cy="243205"/>
            </a:xfrm>
            <a:custGeom>
              <a:avLst/>
              <a:gdLst>
                <a:gd name="TX0" fmla="*/ 34 w 35"/>
                <a:gd name="TY0" fmla="*/ 23 h 79"/>
                <a:gd name="TX1" fmla="*/ 34 w 35"/>
                <a:gd name="TY1" fmla="*/ 2 h 79"/>
                <a:gd name="TX2" fmla="*/ 32 w 35"/>
                <a:gd name="TY2" fmla="*/ 0 h 79"/>
                <a:gd name="TX3" fmla="*/ 30 w 35"/>
                <a:gd name="TY3" fmla="*/ 0 h 79"/>
                <a:gd name="TX4" fmla="*/ 30 w 35"/>
                <a:gd name="TY4" fmla="*/ 18 h 79"/>
                <a:gd name="TX5" fmla="*/ 26 w 35"/>
                <a:gd name="TY5" fmla="*/ 18 h 79"/>
                <a:gd name="TX6" fmla="*/ 26 w 35"/>
                <a:gd name="TY6" fmla="*/ 0 h 79"/>
                <a:gd name="TX7" fmla="*/ 22 w 35"/>
                <a:gd name="TY7" fmla="*/ 0 h 79"/>
                <a:gd name="TX8" fmla="*/ 22 w 35"/>
                <a:gd name="TY8" fmla="*/ 18 h 79"/>
                <a:gd name="TX9" fmla="*/ 18 w 35"/>
                <a:gd name="TY9" fmla="*/ 18 h 79"/>
                <a:gd name="TX10" fmla="*/ 18 w 35"/>
                <a:gd name="TY10" fmla="*/ 0 h 79"/>
                <a:gd name="TX11" fmla="*/ 14 w 35"/>
                <a:gd name="TY11" fmla="*/ 0 h 79"/>
                <a:gd name="TX12" fmla="*/ 14 w 35"/>
                <a:gd name="TY12" fmla="*/ 18 h 79"/>
                <a:gd name="TX13" fmla="*/ 10 w 35"/>
                <a:gd name="TY13" fmla="*/ 18 h 79"/>
                <a:gd name="TX14" fmla="*/ 10 w 35"/>
                <a:gd name="TY14" fmla="*/ 0 h 79"/>
                <a:gd name="TX15" fmla="*/ 8 w 35"/>
                <a:gd name="TY15" fmla="*/ 0 h 79"/>
                <a:gd name="TX16" fmla="*/ 7 w 35"/>
                <a:gd name="TY16" fmla="*/ 1 h 79"/>
                <a:gd name="TX17" fmla="*/ 6 w 35"/>
                <a:gd name="TY17" fmla="*/ 2 h 79"/>
                <a:gd name="TX18" fmla="*/ 6 w 35"/>
                <a:gd name="TY18" fmla="*/ 18 h 79"/>
                <a:gd name="TX19" fmla="*/ 2 w 35"/>
                <a:gd name="TY19" fmla="*/ 18 h 79"/>
                <a:gd name="TX20" fmla="*/ 1 w 35"/>
                <a:gd name="TY20" fmla="*/ 19 h 79"/>
                <a:gd name="TX21" fmla="*/ 0 w 35"/>
                <a:gd name="TY21" fmla="*/ 20 h 79"/>
                <a:gd name="TX22" fmla="*/ 0 w 35"/>
                <a:gd name="TY22" fmla="*/ 28 h 79"/>
                <a:gd name="TX23" fmla="*/ 8 w 35"/>
                <a:gd name="TY23" fmla="*/ 38 h 79"/>
                <a:gd name="TX24" fmla="*/ 0 w 35"/>
                <a:gd name="TY24" fmla="*/ 76 h 79"/>
                <a:gd name="TX25" fmla="*/ 0 w 35"/>
                <a:gd name="TY25" fmla="*/ 77 h 79"/>
                <a:gd name="TX26" fmla="*/ 2 w 35"/>
                <a:gd name="TY26" fmla="*/ 78 h 79"/>
                <a:gd name="TX27" fmla="*/ 32 w 35"/>
                <a:gd name="TY27" fmla="*/ 78 h 79"/>
                <a:gd name="TX28" fmla="*/ 34 w 35"/>
                <a:gd name="TY28" fmla="*/ 77 h 79"/>
                <a:gd name="TX29" fmla="*/ 34 w 35"/>
                <a:gd name="TY29" fmla="*/ 76 h 79"/>
                <a:gd name="TX30" fmla="*/ 27 w 35"/>
                <a:gd name="TY30" fmla="*/ 42 h 79"/>
                <a:gd name="TX31" fmla="*/ 30 w 35"/>
                <a:gd name="TY31" fmla="*/ 33 h 79"/>
                <a:gd name="TX32" fmla="*/ 34 w 35"/>
                <a:gd name="TY32" fmla="*/ 23 h 79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</a:cxnLst>
              <a:rect l="l" t="t" r="r" b="b"/>
              <a:pathLst>
                <a:path w="35" h="79">
                  <a:moveTo>
                    <a:pt x="34" y="23"/>
                  </a:moveTo>
                  <a:cubicBezTo>
                    <a:pt x="34" y="2"/>
                    <a:pt x="34" y="2"/>
                    <a:pt x="34" y="2"/>
                  </a:cubicBezTo>
                  <a:cubicBezTo>
                    <a:pt x="34" y="1"/>
                    <a:pt x="33" y="0"/>
                    <a:pt x="32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0" y="18"/>
                    <a:pt x="30" y="18"/>
                    <a:pt x="30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0"/>
                    <a:pt x="7" y="0"/>
                    <a:pt x="7" y="1"/>
                  </a:cubicBezTo>
                  <a:cubicBezTo>
                    <a:pt x="6" y="1"/>
                    <a:pt x="6" y="1"/>
                    <a:pt x="6" y="2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1" y="18"/>
                    <a:pt x="1" y="18"/>
                    <a:pt x="1" y="19"/>
                  </a:cubicBezTo>
                  <a:cubicBezTo>
                    <a:pt x="0" y="19"/>
                    <a:pt x="0" y="19"/>
                    <a:pt x="0" y="2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33"/>
                    <a:pt x="3" y="37"/>
                    <a:pt x="8" y="38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76"/>
                    <a:pt x="0" y="77"/>
                    <a:pt x="0" y="77"/>
                  </a:cubicBezTo>
                  <a:cubicBezTo>
                    <a:pt x="1" y="78"/>
                    <a:pt x="1" y="78"/>
                    <a:pt x="2" y="78"/>
                  </a:cubicBezTo>
                  <a:cubicBezTo>
                    <a:pt x="32" y="78"/>
                    <a:pt x="32" y="78"/>
                    <a:pt x="32" y="78"/>
                  </a:cubicBezTo>
                  <a:cubicBezTo>
                    <a:pt x="33" y="78"/>
                    <a:pt x="33" y="78"/>
                    <a:pt x="34" y="77"/>
                  </a:cubicBezTo>
                  <a:cubicBezTo>
                    <a:pt x="34" y="77"/>
                    <a:pt x="34" y="76"/>
                    <a:pt x="34" y="76"/>
                  </a:cubicBezTo>
                  <a:cubicBezTo>
                    <a:pt x="27" y="42"/>
                    <a:pt x="27" y="42"/>
                    <a:pt x="27" y="42"/>
                  </a:cubicBezTo>
                  <a:cubicBezTo>
                    <a:pt x="27" y="39"/>
                    <a:pt x="28" y="35"/>
                    <a:pt x="30" y="33"/>
                  </a:cubicBezTo>
                  <a:cubicBezTo>
                    <a:pt x="33" y="30"/>
                    <a:pt x="34" y="27"/>
                    <a:pt x="34" y="23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/>
            </a:ln>
          </p:spPr>
          <p:txBody>
            <a:bodyPr vert="horz" wrap="square" lIns="91440" tIns="45720" rIns="91440" bIns="45720" numCol="1" anchor="t">
              <a:noAutofit/>
            </a:bodyPr>
            <a:lstStyle/>
            <a:p>
              <a:pPr marL="0" indent="0" defTabSz="508000">
                <a:buFontTx/>
                <a:buNone/>
              </a:pPr>
              <a:endParaRPr lang="ko-KR" altLang="en-US"/>
            </a:p>
          </p:txBody>
        </p:sp>
        <p:sp>
          <p:nvSpPr>
            <p:cNvPr id="63" name="Rectangle 62"/>
            <p:cNvSpPr>
              <a:spLocks noChangeArrowheads="1"/>
            </p:cNvSpPr>
            <p:nvPr/>
          </p:nvSpPr>
          <p:spPr bwMode="auto">
            <a:xfrm>
              <a:off x="8062595" y="2180590"/>
              <a:ext cx="19050" cy="88265"/>
            </a:xfrm>
            <a:prstGeom prst="rect">
              <a:avLst/>
            </a:prstGeom>
            <a:solidFill>
              <a:srgbClr val="000000"/>
            </a:solidFill>
            <a:ln w="0">
              <a:noFill/>
              <a:prstDash/>
            </a:ln>
          </p:spPr>
          <p:txBody>
            <a:bodyPr vert="horz" wrap="square" lIns="91440" tIns="45720" rIns="91440" bIns="45720" numCol="1" anchor="t">
              <a:noAutofit/>
            </a:bodyPr>
            <a:lstStyle/>
            <a:p>
              <a:pPr marL="0" indent="0" defTabSz="508000">
                <a:buFontTx/>
                <a:buNone/>
              </a:pPr>
              <a:endParaRPr lang="ko-KR" altLang="en-US"/>
            </a:p>
          </p:txBody>
        </p:sp>
        <p:sp>
          <p:nvSpPr>
            <p:cNvPr id="64" name="Rectangle 63"/>
            <p:cNvSpPr>
              <a:spLocks noChangeArrowheads="1"/>
            </p:cNvSpPr>
            <p:nvPr/>
          </p:nvSpPr>
          <p:spPr bwMode="auto">
            <a:xfrm>
              <a:off x="8341995" y="2180590"/>
              <a:ext cx="19050" cy="88265"/>
            </a:xfrm>
            <a:prstGeom prst="rect">
              <a:avLst/>
            </a:prstGeom>
            <a:solidFill>
              <a:srgbClr val="000000"/>
            </a:solidFill>
            <a:ln w="0">
              <a:noFill/>
              <a:prstDash/>
            </a:ln>
          </p:spPr>
          <p:txBody>
            <a:bodyPr vert="horz" wrap="square" lIns="91440" tIns="45720" rIns="91440" bIns="45720" numCol="1" anchor="t">
              <a:noAutofit/>
            </a:bodyPr>
            <a:lstStyle/>
            <a:p>
              <a:pPr marL="0" indent="0" defTabSz="508000">
                <a:buFontTx/>
                <a:buNone/>
              </a:pPr>
              <a:endParaRPr lang="ko-KR" altLang="en-US"/>
            </a:p>
          </p:txBody>
        </p:sp>
        <p:sp>
          <p:nvSpPr>
            <p:cNvPr id="65" name="Rectangle 64"/>
            <p:cNvSpPr>
              <a:spLocks noChangeArrowheads="1"/>
            </p:cNvSpPr>
            <p:nvPr/>
          </p:nvSpPr>
          <p:spPr bwMode="auto">
            <a:xfrm>
              <a:off x="8094345" y="2144395"/>
              <a:ext cx="25400" cy="161925"/>
            </a:xfrm>
            <a:prstGeom prst="rect">
              <a:avLst/>
            </a:prstGeom>
            <a:solidFill>
              <a:srgbClr val="000000"/>
            </a:solidFill>
            <a:ln w="0">
              <a:noFill/>
              <a:prstDash/>
            </a:ln>
          </p:spPr>
          <p:txBody>
            <a:bodyPr vert="horz" wrap="square" lIns="91440" tIns="45720" rIns="91440" bIns="45720" numCol="1" anchor="t">
              <a:noAutofit/>
            </a:bodyPr>
            <a:lstStyle/>
            <a:p>
              <a:pPr marL="0" indent="0" defTabSz="508000">
                <a:buFontTx/>
                <a:buNone/>
              </a:pPr>
              <a:endParaRPr lang="ko-KR" altLang="en-US"/>
            </a:p>
          </p:txBody>
        </p:sp>
        <p:sp>
          <p:nvSpPr>
            <p:cNvPr id="66" name="Rectangle 65"/>
            <p:cNvSpPr>
              <a:spLocks noChangeArrowheads="1"/>
            </p:cNvSpPr>
            <p:nvPr/>
          </p:nvSpPr>
          <p:spPr bwMode="auto">
            <a:xfrm>
              <a:off x="8305165" y="2144395"/>
              <a:ext cx="25400" cy="161925"/>
            </a:xfrm>
            <a:prstGeom prst="rect">
              <a:avLst/>
            </a:prstGeom>
            <a:solidFill>
              <a:srgbClr val="000000"/>
            </a:solidFill>
            <a:ln w="0">
              <a:noFill/>
              <a:prstDash/>
            </a:ln>
          </p:spPr>
          <p:txBody>
            <a:bodyPr vert="horz" wrap="square" lIns="91440" tIns="45720" rIns="91440" bIns="45720" numCol="1" anchor="t">
              <a:noAutofit/>
            </a:bodyPr>
            <a:lstStyle/>
            <a:p>
              <a:pPr marL="0" indent="0" defTabSz="508000">
                <a:buFontTx/>
                <a:buNone/>
              </a:pPr>
              <a:endParaRPr lang="ko-KR" altLang="en-US"/>
            </a:p>
          </p:txBody>
        </p:sp>
        <p:sp>
          <p:nvSpPr>
            <p:cNvPr id="67" name="Rectangle 66"/>
            <p:cNvSpPr>
              <a:spLocks noChangeArrowheads="1"/>
            </p:cNvSpPr>
            <p:nvPr/>
          </p:nvSpPr>
          <p:spPr bwMode="auto">
            <a:xfrm>
              <a:off x="8267065" y="2205990"/>
              <a:ext cx="25400" cy="38735"/>
            </a:xfrm>
            <a:prstGeom prst="rect">
              <a:avLst/>
            </a:prstGeom>
            <a:solidFill>
              <a:srgbClr val="000000"/>
            </a:solidFill>
            <a:ln w="0">
              <a:noFill/>
              <a:prstDash/>
            </a:ln>
          </p:spPr>
          <p:txBody>
            <a:bodyPr vert="horz" wrap="square" lIns="91440" tIns="45720" rIns="91440" bIns="45720" numCol="1" anchor="t">
              <a:noAutofit/>
            </a:bodyPr>
            <a:lstStyle/>
            <a:p>
              <a:pPr marL="0" indent="0" defTabSz="508000">
                <a:buFontTx/>
                <a:buNone/>
              </a:pPr>
              <a:endParaRPr lang="ko-KR" altLang="en-US"/>
            </a:p>
          </p:txBody>
        </p:sp>
        <p:sp>
          <p:nvSpPr>
            <p:cNvPr id="68" name="Freeform 199"/>
            <p:cNvSpPr>
              <a:spLocks/>
            </p:cNvSpPr>
            <p:nvPr/>
          </p:nvSpPr>
          <p:spPr bwMode="auto">
            <a:xfrm>
              <a:off x="8131175" y="2205990"/>
              <a:ext cx="25400" cy="38735"/>
            </a:xfrm>
            <a:custGeom>
              <a:avLst/>
              <a:gdLst>
                <a:gd name="TX0" fmla="*/ 5 w 20"/>
                <a:gd name="TY0" fmla="*/ 29 h 30"/>
                <a:gd name="TX1" fmla="*/ 19 w 20"/>
                <a:gd name="TY1" fmla="*/ 29 h 30"/>
                <a:gd name="TX2" fmla="*/ 19 w 20"/>
                <a:gd name="TY2" fmla="*/ 0 h 30"/>
                <a:gd name="TX3" fmla="*/ 0 w 20"/>
                <a:gd name="TY3" fmla="*/ 0 h 30"/>
                <a:gd name="TX4" fmla="*/ 0 w 20"/>
                <a:gd name="TY4" fmla="*/ 29 h 30"/>
                <a:gd name="TX5" fmla="*/ 5 w 20"/>
                <a:gd name="TY5" fmla="*/ 29 h 30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</a:cxnLst>
              <a:rect l="l" t="t" r="r" b="b"/>
              <a:pathLst>
                <a:path w="20" h="30">
                  <a:moveTo>
                    <a:pt x="5" y="29"/>
                  </a:moveTo>
                  <a:lnTo>
                    <a:pt x="19" y="29"/>
                  </a:lnTo>
                  <a:lnTo>
                    <a:pt x="19" y="0"/>
                  </a:lnTo>
                  <a:lnTo>
                    <a:pt x="0" y="0"/>
                  </a:lnTo>
                  <a:lnTo>
                    <a:pt x="0" y="29"/>
                  </a:lnTo>
                  <a:lnTo>
                    <a:pt x="5" y="29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/>
            </a:ln>
          </p:spPr>
          <p:txBody>
            <a:bodyPr vert="horz" wrap="square" lIns="91440" tIns="45720" rIns="91440" bIns="45720" numCol="1" anchor="t">
              <a:noAutofit/>
            </a:bodyPr>
            <a:lstStyle/>
            <a:p>
              <a:pPr marL="0" indent="0" defTabSz="508000">
                <a:buFontTx/>
                <a:buNone/>
              </a:pPr>
              <a:endParaRPr lang="ko-KR" altLang="en-US"/>
            </a:p>
          </p:txBody>
        </p:sp>
      </p:grpSp>
      <p:sp>
        <p:nvSpPr>
          <p:cNvPr id="69" name="텍스트 상자 68"/>
          <p:cNvSpPr txBox="1">
            <a:spLocks/>
          </p:cNvSpPr>
          <p:nvPr/>
        </p:nvSpPr>
        <p:spPr>
          <a:xfrm>
            <a:off x="795655" y="1176020"/>
            <a:ext cx="3356610" cy="55435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hangingPunct="1"/>
            <a:r>
              <a:rPr lang="ko-KR" sz="1500">
                <a:latin typeface="휴먼모음T" charset="0"/>
                <a:ea typeface="휴먼모음T" charset="0"/>
              </a:rPr>
              <a:t>Usecase1 </a:t>
            </a:r>
            <a:r>
              <a:rPr lang="ko-KR" sz="1500">
                <a:solidFill>
                  <a:srgbClr val="FF0000"/>
                </a:solidFill>
                <a:latin typeface="휴먼모음T" charset="0"/>
                <a:ea typeface="휴먼모음T" charset="0"/>
              </a:rPr>
              <a:t>운동이 처음</a:t>
            </a:r>
            <a:r>
              <a:rPr lang="ko-KR" sz="1500">
                <a:latin typeface="휴먼모음T" charset="0"/>
                <a:ea typeface="휴먼모음T" charset="0"/>
              </a:rPr>
              <a:t>이라, 어떤 자세로 운동해야하는지 모르는 사용자 (하급자)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70" name="텍스트 상자 69"/>
          <p:cNvSpPr txBox="1">
            <a:spLocks/>
          </p:cNvSpPr>
          <p:nvPr/>
        </p:nvSpPr>
        <p:spPr>
          <a:xfrm>
            <a:off x="4133850" y="1236345"/>
            <a:ext cx="3927475" cy="55435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hangingPunct="1"/>
            <a:r>
              <a:rPr lang="ko-KR" sz="1500">
                <a:latin typeface="휴먼모음T" charset="0"/>
                <a:ea typeface="휴먼모음T" charset="0"/>
              </a:rPr>
              <a:t>2. 어렴풋이 운동자세는 알고 있으나, </a:t>
            </a:r>
            <a:r>
              <a:rPr lang="ko-KR" sz="1500">
                <a:solidFill>
                  <a:srgbClr val="FF0000"/>
                </a:solidFill>
                <a:latin typeface="휴먼모음T" charset="0"/>
                <a:ea typeface="휴먼모음T" charset="0"/>
              </a:rPr>
              <a:t>정확한 운동 자세</a:t>
            </a:r>
            <a:r>
              <a:rPr lang="ko-KR" sz="1500">
                <a:latin typeface="휴먼모음T" charset="0"/>
                <a:ea typeface="휴먼모음T" charset="0"/>
              </a:rPr>
              <a:t>를 몰라, 궁금한 사용자 (중급자)</a:t>
            </a:r>
            <a:endParaRPr lang="ko-KR" altLang="en-US" sz="1500">
              <a:latin typeface="맑은 고딕" charset="0"/>
              <a:ea typeface="맑은 고딕" charset="0"/>
            </a:endParaRPr>
          </a:p>
        </p:txBody>
      </p:sp>
      <p:sp>
        <p:nvSpPr>
          <p:cNvPr id="71" name="텍스트 상자 70"/>
          <p:cNvSpPr txBox="1">
            <a:spLocks/>
          </p:cNvSpPr>
          <p:nvPr/>
        </p:nvSpPr>
        <p:spPr>
          <a:xfrm>
            <a:off x="7797165" y="1239520"/>
            <a:ext cx="4312285" cy="461645"/>
          </a:xfrm>
          <a:prstGeom prst="rect">
            <a:avLst/>
          </a:prstGeom>
          <a:noFill/>
        </p:spPr>
        <p:txBody>
          <a:bodyPr vert="horz" wrap="square" lIns="0" tIns="0" rIns="0" bIns="0" anchor="t">
            <a:noAutofit/>
          </a:bodyPr>
          <a:lstStyle/>
          <a:p>
            <a:pPr marL="0" indent="0" algn="l" defTabSz="508000" hangingPunct="1"/>
            <a:r>
              <a:rPr lang="ko-KR" sz="1500">
                <a:latin typeface="휴먼모음T" charset="0"/>
                <a:ea typeface="휴먼모음T" charset="0"/>
              </a:rPr>
              <a:t>3. 정확한 운동 자세는 알고 있으나, 운동중 </a:t>
            </a:r>
            <a:r>
              <a:rPr lang="ko-KR" sz="1500">
                <a:solidFill>
                  <a:srgbClr val="FF0000"/>
                </a:solidFill>
                <a:latin typeface="휴먼모음T" charset="0"/>
                <a:ea typeface="휴먼모음T" charset="0"/>
              </a:rPr>
              <a:t>무의식적인 자세 흐트러짐</a:t>
            </a:r>
            <a:r>
              <a:rPr lang="ko-KR" sz="1500">
                <a:latin typeface="휴먼모음T" charset="0"/>
                <a:ea typeface="휴먼모음T" charset="0"/>
              </a:rPr>
              <a:t>을 확인하고싶은 사용자(상급자)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cxnSp>
        <p:nvCxnSpPr>
          <p:cNvPr id="72" name="도형 71"/>
          <p:cNvCxnSpPr/>
          <p:nvPr/>
        </p:nvCxnSpPr>
        <p:spPr>
          <a:xfrm flipH="1">
            <a:off x="4047490" y="1158875"/>
            <a:ext cx="9525" cy="1938020"/>
          </a:xfrm>
          <a:prstGeom prst="line">
            <a:avLst/>
          </a:prstGeom>
          <a:ln w="6350" cap="flat" cmpd="sng">
            <a:prstDash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도형 72"/>
          <p:cNvCxnSpPr/>
          <p:nvPr/>
        </p:nvCxnSpPr>
        <p:spPr>
          <a:xfrm>
            <a:off x="7740650" y="1193800"/>
            <a:ext cx="9525" cy="1894205"/>
          </a:xfrm>
          <a:prstGeom prst="line">
            <a:avLst/>
          </a:prstGeom>
          <a:ln w="6350" cap="flat" cmpd="sng">
            <a:prstDash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도형 73"/>
          <p:cNvSpPr>
            <a:spLocks/>
          </p:cNvSpPr>
          <p:nvPr/>
        </p:nvSpPr>
        <p:spPr>
          <a:xfrm>
            <a:off x="304800" y="311785"/>
            <a:ext cx="842645" cy="849630"/>
          </a:xfrm>
          <a:prstGeom prst="halfFrame">
            <a:avLst/>
          </a:prstGeom>
          <a:solidFill>
            <a:srgbClr val="03D7D6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0627DA2-AECF-465B-A613-761D19C78469}"/>
              </a:ext>
            </a:extLst>
          </p:cNvPr>
          <p:cNvSpPr txBox="1"/>
          <p:nvPr/>
        </p:nvSpPr>
        <p:spPr>
          <a:xfrm>
            <a:off x="1848280" y="3858260"/>
            <a:ext cx="8813631" cy="156966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FF0000"/>
                </a:solidFill>
                <a:sym typeface="Wingdings" panose="05000000000000000000" pitchFamily="2" charset="2"/>
              </a:rPr>
              <a:t></a:t>
            </a:r>
            <a:r>
              <a:rPr lang="ko-KR" altLang="en-US" sz="2400" dirty="0">
                <a:solidFill>
                  <a:srgbClr val="FF0000"/>
                </a:solidFill>
                <a:sym typeface="Wingdings" panose="05000000000000000000" pitchFamily="2" charset="2"/>
              </a:rPr>
              <a:t>총평</a:t>
            </a:r>
            <a:r>
              <a:rPr lang="en-US" altLang="ko-KR" sz="2400" dirty="0">
                <a:solidFill>
                  <a:srgbClr val="FF0000"/>
                </a:solidFill>
                <a:sym typeface="Wingdings" panose="05000000000000000000" pitchFamily="2" charset="2"/>
              </a:rPr>
              <a:t>: </a:t>
            </a:r>
            <a:r>
              <a:rPr lang="ko-KR" altLang="en-US" sz="2400" dirty="0">
                <a:solidFill>
                  <a:srgbClr val="FF0000"/>
                </a:solidFill>
                <a:sym typeface="Wingdings" panose="05000000000000000000" pitchFamily="2" charset="2"/>
              </a:rPr>
              <a:t>운동 자세 교정 앱을 개발함에 있어서 두드러진 차별성이</a:t>
            </a:r>
            <a:endParaRPr lang="en-US" altLang="ko-KR" sz="2400" dirty="0">
              <a:solidFill>
                <a:srgbClr val="FF0000"/>
              </a:solidFill>
              <a:sym typeface="Wingdings" panose="05000000000000000000" pitchFamily="2" charset="2"/>
            </a:endParaRPr>
          </a:p>
          <a:p>
            <a:r>
              <a:rPr lang="ko-KR" altLang="en-US" sz="2400" dirty="0">
                <a:solidFill>
                  <a:srgbClr val="FF0000"/>
                </a:solidFill>
                <a:sym typeface="Wingdings" panose="05000000000000000000" pitchFamily="2" charset="2"/>
              </a:rPr>
              <a:t>없어 보임</a:t>
            </a:r>
            <a:r>
              <a:rPr lang="en-US" altLang="ko-KR" sz="2400" dirty="0">
                <a:solidFill>
                  <a:srgbClr val="FF0000"/>
                </a:solidFill>
                <a:sym typeface="Wingdings" panose="05000000000000000000" pitchFamily="2" charset="2"/>
              </a:rPr>
              <a:t>. </a:t>
            </a:r>
            <a:r>
              <a:rPr lang="ko-KR" altLang="en-US" sz="2400" dirty="0">
                <a:solidFill>
                  <a:srgbClr val="FF0000"/>
                </a:solidFill>
                <a:sym typeface="Wingdings" panose="05000000000000000000" pitchFamily="2" charset="2"/>
              </a:rPr>
              <a:t>차별성을 더 개발하기 바람</a:t>
            </a:r>
            <a:r>
              <a:rPr lang="en-US" altLang="ko-KR" sz="2400" dirty="0">
                <a:solidFill>
                  <a:srgbClr val="FF0000"/>
                </a:solidFill>
                <a:sym typeface="Wingdings" panose="05000000000000000000" pitchFamily="2" charset="2"/>
              </a:rPr>
              <a:t>. </a:t>
            </a:r>
          </a:p>
          <a:p>
            <a:r>
              <a:rPr lang="ko-KR" altLang="en-US" sz="2400" dirty="0">
                <a:solidFill>
                  <a:srgbClr val="FF0000"/>
                </a:solidFill>
                <a:sym typeface="Wingdings" panose="05000000000000000000" pitchFamily="2" charset="2"/>
              </a:rPr>
              <a:t>올바른 자세와 본인 자세를 비교하기 위해서 머신 러닝이</a:t>
            </a:r>
            <a:endParaRPr lang="en-US" altLang="ko-KR" sz="2400" dirty="0">
              <a:solidFill>
                <a:srgbClr val="FF0000"/>
              </a:solidFill>
              <a:sym typeface="Wingdings" panose="05000000000000000000" pitchFamily="2" charset="2"/>
            </a:endParaRPr>
          </a:p>
          <a:p>
            <a:r>
              <a:rPr lang="ko-KR" altLang="en-US" sz="2400" dirty="0">
                <a:solidFill>
                  <a:srgbClr val="FF0000"/>
                </a:solidFill>
                <a:sym typeface="Wingdings" panose="05000000000000000000" pitchFamily="2" charset="2"/>
              </a:rPr>
              <a:t>필요한 이유도 구체적으로 설명하기 바람</a:t>
            </a:r>
            <a:r>
              <a:rPr lang="en-US" altLang="ko-KR" sz="2400" dirty="0">
                <a:solidFill>
                  <a:srgbClr val="FF0000"/>
                </a:solidFill>
                <a:sym typeface="Wingdings" panose="05000000000000000000" pitchFamily="2" charset="2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622949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81F47B4-4098-4646-A8C2-A25CB4B9B04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4643" b="10968"/>
          <a:stretch/>
        </p:blipFill>
        <p:spPr>
          <a:xfrm>
            <a:off x="0" y="-3175"/>
            <a:ext cx="12192000" cy="6861175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EEC4FFB-4364-4B1D-9130-D82DBF579DF4}"/>
              </a:ext>
            </a:extLst>
          </p:cNvPr>
          <p:cNvSpPr/>
          <p:nvPr/>
        </p:nvSpPr>
        <p:spPr>
          <a:xfrm>
            <a:off x="3498215" y="1052195"/>
            <a:ext cx="5196205" cy="4753610"/>
          </a:xfrm>
          <a:prstGeom prst="roundRect">
            <a:avLst>
              <a:gd name="adj" fmla="val 22545"/>
            </a:avLst>
          </a:prstGeom>
          <a:gradFill>
            <a:gsLst>
              <a:gs pos="0">
                <a:srgbClr val="03D7D6">
                  <a:alpha val="99000"/>
                </a:srgbClr>
              </a:gs>
              <a:gs pos="100000">
                <a:srgbClr val="029390">
                  <a:alpha val="75000"/>
                </a:srgb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Half Frame 6">
            <a:extLst>
              <a:ext uri="{FF2B5EF4-FFF2-40B4-BE49-F238E27FC236}">
                <a16:creationId xmlns:a16="http://schemas.microsoft.com/office/drawing/2014/main" id="{D4288C18-15C2-403C-A1CD-A9FBDC61E333}"/>
              </a:ext>
            </a:extLst>
          </p:cNvPr>
          <p:cNvSpPr/>
          <p:nvPr/>
        </p:nvSpPr>
        <p:spPr>
          <a:xfrm>
            <a:off x="304800" y="311785"/>
            <a:ext cx="842010" cy="848995"/>
          </a:xfrm>
          <a:prstGeom prst="halfFrame">
            <a:avLst/>
          </a:prstGeom>
          <a:solidFill>
            <a:srgbClr val="03D7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Half Frame 7">
            <a:extLst>
              <a:ext uri="{FF2B5EF4-FFF2-40B4-BE49-F238E27FC236}">
                <a16:creationId xmlns:a16="http://schemas.microsoft.com/office/drawing/2014/main" id="{62D403E0-10A2-4BE0-A2B8-CD66412CA561}"/>
              </a:ext>
            </a:extLst>
          </p:cNvPr>
          <p:cNvSpPr/>
          <p:nvPr/>
        </p:nvSpPr>
        <p:spPr>
          <a:xfrm flipH="1" flipV="1">
            <a:off x="11045190" y="5696585"/>
            <a:ext cx="842010" cy="848995"/>
          </a:xfrm>
          <a:prstGeom prst="halfFrame">
            <a:avLst/>
          </a:prstGeom>
          <a:solidFill>
            <a:srgbClr val="03D7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D2F40A-0568-4930-B662-AAC800C65053}"/>
              </a:ext>
            </a:extLst>
          </p:cNvPr>
          <p:cNvSpPr txBox="1"/>
          <p:nvPr/>
        </p:nvSpPr>
        <p:spPr>
          <a:xfrm>
            <a:off x="3773805" y="2346960"/>
            <a:ext cx="4644390" cy="25546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THANK</a:t>
            </a:r>
          </a:p>
          <a:p>
            <a:pPr algn="ctr"/>
            <a:r>
              <a:rPr lang="en-US" sz="8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YOU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77DE2E-25BB-4A79-98F9-153E2E989086}"/>
              </a:ext>
            </a:extLst>
          </p:cNvPr>
          <p:cNvSpPr txBox="1"/>
          <p:nvPr/>
        </p:nvSpPr>
        <p:spPr>
          <a:xfrm>
            <a:off x="5573395" y="1934210"/>
            <a:ext cx="1045210" cy="2921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900" dirty="0" err="1">
                <a:solidFill>
                  <a:schemeClr val="accent4">
                    <a:lumMod val="40000"/>
                    <a:lumOff val="60000"/>
                  </a:schemeClr>
                </a:solidFill>
              </a:rPr>
              <a:t>PPT</a:t>
            </a:r>
            <a:r>
              <a:rPr lang="en-US" sz="1900" dirty="0" err="1">
                <a:solidFill>
                  <a:schemeClr val="bg1"/>
                </a:solidFill>
              </a:rPr>
              <a:t>Slides</a:t>
            </a:r>
            <a:endParaRPr lang="en-US" sz="1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84740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그림 47"/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792970" y="1870710"/>
            <a:ext cx="2249805" cy="3148965"/>
          </a:xfrm>
          <a:custGeom>
            <a:avLst/>
            <a:gdLst>
              <a:gd name="TX0" fmla="*/ 478234 w 3338226"/>
              <a:gd name="TY0" fmla="*/ 0 h 4673601"/>
              <a:gd name="TX1" fmla="*/ 2859991 w 3338226"/>
              <a:gd name="TY1" fmla="*/ 0 h 4673601"/>
              <a:gd name="TX2" fmla="*/ 3338225 w 3338226"/>
              <a:gd name="TY2" fmla="*/ 478234 h 4673601"/>
              <a:gd name="TX3" fmla="*/ 3338225 w 3338226"/>
              <a:gd name="TY3" fmla="*/ 4195366 h 4673601"/>
              <a:gd name="TX4" fmla="*/ 2859991 w 3338226"/>
              <a:gd name="TY4" fmla="*/ 4673600 h 4673601"/>
              <a:gd name="TX5" fmla="*/ 478234 w 3338226"/>
              <a:gd name="TY5" fmla="*/ 4673600 h 4673601"/>
              <a:gd name="TX6" fmla="*/ 0 w 3338226"/>
              <a:gd name="TY6" fmla="*/ 4195366 h 4673601"/>
              <a:gd name="TX7" fmla="*/ 0 w 3338226"/>
              <a:gd name="TY7" fmla="*/ 478234 h 4673601"/>
              <a:gd name="TX8" fmla="*/ 478234 w 3338226"/>
              <a:gd name="TY8" fmla="*/ 0 h 4673601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3338226" h="4673601">
                <a:moveTo>
                  <a:pt x="478234" y="0"/>
                </a:moveTo>
                <a:lnTo>
                  <a:pt x="2859991" y="0"/>
                </a:lnTo>
                <a:cubicBezTo>
                  <a:pt x="3124112" y="0"/>
                  <a:pt x="3338225" y="214113"/>
                  <a:pt x="3338225" y="478234"/>
                </a:cubicBezTo>
                <a:lnTo>
                  <a:pt x="3338225" y="4195366"/>
                </a:lnTo>
                <a:cubicBezTo>
                  <a:pt x="3338225" y="4459487"/>
                  <a:pt x="3124112" y="4673600"/>
                  <a:pt x="2859991" y="4673600"/>
                </a:cubicBezTo>
                <a:lnTo>
                  <a:pt x="478234" y="4673600"/>
                </a:lnTo>
                <a:cubicBezTo>
                  <a:pt x="214113" y="4673600"/>
                  <a:pt x="0" y="4459487"/>
                  <a:pt x="0" y="4195366"/>
                </a:cubicBezTo>
                <a:lnTo>
                  <a:pt x="0" y="478234"/>
                </a:lnTo>
                <a:cubicBezTo>
                  <a:pt x="0" y="214113"/>
                  <a:pt x="214113" y="0"/>
                  <a:pt x="478234" y="0"/>
                </a:cubicBezTo>
                <a:close/>
              </a:path>
            </a:pathLst>
          </a:custGeom>
          <a:noFill/>
        </p:spPr>
      </p:pic>
      <p:pic>
        <p:nvPicPr>
          <p:cNvPr id="47" name="그림 46"/>
          <p:cNvPicPr>
            <a:picLocks noChangeAspect="1"/>
          </p:cNvPicPr>
          <p:nvPr/>
        </p:nvPicPr>
        <p:blipFill rotWithShape="1">
          <a:blip r:embed="rId5" cstate="screen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458710" y="1875155"/>
            <a:ext cx="2222500" cy="3144520"/>
          </a:xfrm>
          <a:custGeom>
            <a:avLst/>
            <a:gdLst>
              <a:gd name="TX0" fmla="*/ 478234 w 3338226"/>
              <a:gd name="TY0" fmla="*/ 0 h 4673601"/>
              <a:gd name="TX1" fmla="*/ 2859991 w 3338226"/>
              <a:gd name="TY1" fmla="*/ 0 h 4673601"/>
              <a:gd name="TX2" fmla="*/ 3338225 w 3338226"/>
              <a:gd name="TY2" fmla="*/ 478234 h 4673601"/>
              <a:gd name="TX3" fmla="*/ 3338225 w 3338226"/>
              <a:gd name="TY3" fmla="*/ 4195366 h 4673601"/>
              <a:gd name="TX4" fmla="*/ 2859991 w 3338226"/>
              <a:gd name="TY4" fmla="*/ 4673600 h 4673601"/>
              <a:gd name="TX5" fmla="*/ 478234 w 3338226"/>
              <a:gd name="TY5" fmla="*/ 4673600 h 4673601"/>
              <a:gd name="TX6" fmla="*/ 0 w 3338226"/>
              <a:gd name="TY6" fmla="*/ 4195366 h 4673601"/>
              <a:gd name="TX7" fmla="*/ 0 w 3338226"/>
              <a:gd name="TY7" fmla="*/ 478234 h 4673601"/>
              <a:gd name="TX8" fmla="*/ 478234 w 3338226"/>
              <a:gd name="TY8" fmla="*/ 0 h 4673601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3338226" h="4673601">
                <a:moveTo>
                  <a:pt x="478234" y="0"/>
                </a:moveTo>
                <a:lnTo>
                  <a:pt x="2859991" y="0"/>
                </a:lnTo>
                <a:cubicBezTo>
                  <a:pt x="3124112" y="0"/>
                  <a:pt x="3338225" y="214113"/>
                  <a:pt x="3338225" y="478234"/>
                </a:cubicBezTo>
                <a:lnTo>
                  <a:pt x="3338225" y="4195366"/>
                </a:lnTo>
                <a:cubicBezTo>
                  <a:pt x="3338225" y="4459487"/>
                  <a:pt x="3124112" y="4673600"/>
                  <a:pt x="2859991" y="4673600"/>
                </a:cubicBezTo>
                <a:lnTo>
                  <a:pt x="478234" y="4673600"/>
                </a:lnTo>
                <a:cubicBezTo>
                  <a:pt x="214113" y="4673600"/>
                  <a:pt x="0" y="4459487"/>
                  <a:pt x="0" y="4195366"/>
                </a:cubicBezTo>
                <a:lnTo>
                  <a:pt x="0" y="478234"/>
                </a:lnTo>
                <a:cubicBezTo>
                  <a:pt x="0" y="214113"/>
                  <a:pt x="214113" y="0"/>
                  <a:pt x="478234" y="0"/>
                </a:cubicBezTo>
                <a:close/>
              </a:path>
            </a:pathLst>
          </a:cu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2BC930F-489A-45D9-9FBB-09EB361561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295275"/>
            <a:ext cx="11049635" cy="942340"/>
          </a:xfr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defTabSz="508000">
              <a:buFontTx/>
              <a:buNone/>
            </a:pPr>
            <a:r>
              <a:rPr lang="ko-KR"/>
              <a:t>목차</a:t>
            </a:r>
            <a:endParaRPr lang="ko-KR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2541E8B-AFD4-4592-92A2-0C6E9959C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58905" y="6356350"/>
            <a:ext cx="400685" cy="299085"/>
          </a:xfrm>
        </p:spPr>
        <p:txBody>
          <a:bodyPr/>
          <a:lstStyle/>
          <a:p>
            <a:fld id="{823846F6-C520-406C-BA3E-8FBF8E6BA61B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5" cstate="screen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72745" y="1872615"/>
            <a:ext cx="2222500" cy="3144520"/>
          </a:xfrm>
          <a:custGeom>
            <a:avLst/>
            <a:gdLst>
              <a:gd name="TX0" fmla="*/ 478234 w 3338226"/>
              <a:gd name="TY0" fmla="*/ 0 h 4673601"/>
              <a:gd name="TX1" fmla="*/ 2859991 w 3338226"/>
              <a:gd name="TY1" fmla="*/ 0 h 4673601"/>
              <a:gd name="TX2" fmla="*/ 3338225 w 3338226"/>
              <a:gd name="TY2" fmla="*/ 478234 h 4673601"/>
              <a:gd name="TX3" fmla="*/ 3338225 w 3338226"/>
              <a:gd name="TY3" fmla="*/ 4195366 h 4673601"/>
              <a:gd name="TX4" fmla="*/ 2859991 w 3338226"/>
              <a:gd name="TY4" fmla="*/ 4673600 h 4673601"/>
              <a:gd name="TX5" fmla="*/ 478234 w 3338226"/>
              <a:gd name="TY5" fmla="*/ 4673600 h 4673601"/>
              <a:gd name="TX6" fmla="*/ 0 w 3338226"/>
              <a:gd name="TY6" fmla="*/ 4195366 h 4673601"/>
              <a:gd name="TX7" fmla="*/ 0 w 3338226"/>
              <a:gd name="TY7" fmla="*/ 478234 h 4673601"/>
              <a:gd name="TX8" fmla="*/ 478234 w 3338226"/>
              <a:gd name="TY8" fmla="*/ 0 h 4673601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3338226" h="4673601">
                <a:moveTo>
                  <a:pt x="478234" y="0"/>
                </a:moveTo>
                <a:lnTo>
                  <a:pt x="2859991" y="0"/>
                </a:lnTo>
                <a:cubicBezTo>
                  <a:pt x="3124112" y="0"/>
                  <a:pt x="3338225" y="214113"/>
                  <a:pt x="3338225" y="478234"/>
                </a:cubicBezTo>
                <a:lnTo>
                  <a:pt x="3338225" y="4195366"/>
                </a:lnTo>
                <a:cubicBezTo>
                  <a:pt x="3338225" y="4459487"/>
                  <a:pt x="3124112" y="4673600"/>
                  <a:pt x="2859991" y="4673600"/>
                </a:cubicBezTo>
                <a:lnTo>
                  <a:pt x="478234" y="4673600"/>
                </a:lnTo>
                <a:cubicBezTo>
                  <a:pt x="214113" y="4673600"/>
                  <a:pt x="0" y="4459487"/>
                  <a:pt x="0" y="4195366"/>
                </a:cubicBezTo>
                <a:lnTo>
                  <a:pt x="0" y="478234"/>
                </a:lnTo>
                <a:cubicBezTo>
                  <a:pt x="0" y="214113"/>
                  <a:pt x="214113" y="0"/>
                  <a:pt x="478234" y="0"/>
                </a:cubicBezTo>
                <a:close/>
              </a:path>
            </a:pathLst>
          </a:custGeom>
          <a:noFill/>
        </p:spPr>
      </p:pic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759075" y="1868170"/>
            <a:ext cx="2249805" cy="3148965"/>
          </a:xfrm>
          <a:custGeom>
            <a:avLst/>
            <a:gdLst>
              <a:gd name="TX0" fmla="*/ 478234 w 3338226"/>
              <a:gd name="TY0" fmla="*/ 0 h 4673601"/>
              <a:gd name="TX1" fmla="*/ 2859991 w 3338226"/>
              <a:gd name="TY1" fmla="*/ 0 h 4673601"/>
              <a:gd name="TX2" fmla="*/ 3338225 w 3338226"/>
              <a:gd name="TY2" fmla="*/ 478234 h 4673601"/>
              <a:gd name="TX3" fmla="*/ 3338225 w 3338226"/>
              <a:gd name="TY3" fmla="*/ 4195366 h 4673601"/>
              <a:gd name="TX4" fmla="*/ 2859991 w 3338226"/>
              <a:gd name="TY4" fmla="*/ 4673600 h 4673601"/>
              <a:gd name="TX5" fmla="*/ 478234 w 3338226"/>
              <a:gd name="TY5" fmla="*/ 4673600 h 4673601"/>
              <a:gd name="TX6" fmla="*/ 0 w 3338226"/>
              <a:gd name="TY6" fmla="*/ 4195366 h 4673601"/>
              <a:gd name="TX7" fmla="*/ 0 w 3338226"/>
              <a:gd name="TY7" fmla="*/ 478234 h 4673601"/>
              <a:gd name="TX8" fmla="*/ 478234 w 3338226"/>
              <a:gd name="TY8" fmla="*/ 0 h 4673601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3338226" h="4673601">
                <a:moveTo>
                  <a:pt x="478234" y="0"/>
                </a:moveTo>
                <a:lnTo>
                  <a:pt x="2859991" y="0"/>
                </a:lnTo>
                <a:cubicBezTo>
                  <a:pt x="3124112" y="0"/>
                  <a:pt x="3338225" y="214113"/>
                  <a:pt x="3338225" y="478234"/>
                </a:cubicBezTo>
                <a:lnTo>
                  <a:pt x="3338225" y="4195366"/>
                </a:lnTo>
                <a:cubicBezTo>
                  <a:pt x="3338225" y="4459487"/>
                  <a:pt x="3124112" y="4673600"/>
                  <a:pt x="2859991" y="4673600"/>
                </a:cubicBezTo>
                <a:lnTo>
                  <a:pt x="478234" y="4673600"/>
                </a:lnTo>
                <a:cubicBezTo>
                  <a:pt x="214113" y="4673600"/>
                  <a:pt x="0" y="4459487"/>
                  <a:pt x="0" y="4195366"/>
                </a:cubicBezTo>
                <a:lnTo>
                  <a:pt x="0" y="478234"/>
                </a:lnTo>
                <a:cubicBezTo>
                  <a:pt x="0" y="214113"/>
                  <a:pt x="214113" y="0"/>
                  <a:pt x="478234" y="0"/>
                </a:cubicBezTo>
                <a:close/>
              </a:path>
            </a:pathLst>
          </a:custGeom>
          <a:noFill/>
        </p:spPr>
      </p:pic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7" cstate="screen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145405" y="1877060"/>
            <a:ext cx="2214880" cy="3122930"/>
          </a:xfrm>
          <a:custGeom>
            <a:avLst/>
            <a:gdLst>
              <a:gd name="TX0" fmla="*/ 478234 w 3338226"/>
              <a:gd name="TY0" fmla="*/ 0 h 4673601"/>
              <a:gd name="TX1" fmla="*/ 2859991 w 3338226"/>
              <a:gd name="TY1" fmla="*/ 0 h 4673601"/>
              <a:gd name="TX2" fmla="*/ 3338225 w 3338226"/>
              <a:gd name="TY2" fmla="*/ 478234 h 4673601"/>
              <a:gd name="TX3" fmla="*/ 3338225 w 3338226"/>
              <a:gd name="TY3" fmla="*/ 4195366 h 4673601"/>
              <a:gd name="TX4" fmla="*/ 2859991 w 3338226"/>
              <a:gd name="TY4" fmla="*/ 4673600 h 4673601"/>
              <a:gd name="TX5" fmla="*/ 478234 w 3338226"/>
              <a:gd name="TY5" fmla="*/ 4673600 h 4673601"/>
              <a:gd name="TX6" fmla="*/ 0 w 3338226"/>
              <a:gd name="TY6" fmla="*/ 4195366 h 4673601"/>
              <a:gd name="TX7" fmla="*/ 0 w 3338226"/>
              <a:gd name="TY7" fmla="*/ 478234 h 4673601"/>
              <a:gd name="TX8" fmla="*/ 478234 w 3338226"/>
              <a:gd name="TY8" fmla="*/ 0 h 4673601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3338226" h="4673601">
                <a:moveTo>
                  <a:pt x="478234" y="0"/>
                </a:moveTo>
                <a:lnTo>
                  <a:pt x="2859991" y="0"/>
                </a:lnTo>
                <a:cubicBezTo>
                  <a:pt x="3124112" y="0"/>
                  <a:pt x="3338225" y="214113"/>
                  <a:pt x="3338225" y="478234"/>
                </a:cubicBezTo>
                <a:lnTo>
                  <a:pt x="3338225" y="4195366"/>
                </a:lnTo>
                <a:cubicBezTo>
                  <a:pt x="3338225" y="4459487"/>
                  <a:pt x="3124112" y="4673600"/>
                  <a:pt x="2859991" y="4673600"/>
                </a:cubicBezTo>
                <a:lnTo>
                  <a:pt x="478234" y="4673600"/>
                </a:lnTo>
                <a:cubicBezTo>
                  <a:pt x="214113" y="4673600"/>
                  <a:pt x="0" y="4459487"/>
                  <a:pt x="0" y="4195366"/>
                </a:cubicBezTo>
                <a:lnTo>
                  <a:pt x="0" y="478234"/>
                </a:lnTo>
                <a:cubicBezTo>
                  <a:pt x="0" y="214113"/>
                  <a:pt x="214113" y="0"/>
                  <a:pt x="478234" y="0"/>
                </a:cubicBezTo>
                <a:close/>
              </a:path>
            </a:pathLst>
          </a:custGeom>
          <a:noFill/>
        </p:spPr>
      </p:pic>
      <p:sp>
        <p:nvSpPr>
          <p:cNvPr id="27" name="Rectangle 26"/>
          <p:cNvSpPr>
            <a:spLocks/>
          </p:cNvSpPr>
          <p:nvPr/>
        </p:nvSpPr>
        <p:spPr>
          <a:xfrm>
            <a:off x="1183640" y="2918460"/>
            <a:ext cx="2115185" cy="215900"/>
          </a:xfrm>
          <a:prstGeom prst="rect">
            <a:avLst/>
          </a:prstGeom>
        </p:spPr>
        <p:txBody>
          <a:bodyPr vert="horz" wrap="square" lIns="0" tIns="0" rIns="0" bIns="0" numCol="1" anchor="ctr">
            <a:spAutoFit/>
          </a:bodyPr>
          <a:lstStyle/>
          <a:p>
            <a:pPr marL="0" indent="0" algn="ctr" defTabSz="508000">
              <a:buFontTx/>
              <a:buNone/>
            </a:pPr>
            <a:endParaRPr lang="ko-KR" altLang="en-US" sz="1400">
              <a:solidFill>
                <a:schemeClr val="bg1"/>
              </a:solidFill>
              <a:latin typeface="+mj-lt"/>
              <a:ea typeface="Calibri Light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24596B3-E55B-4D21-9B3F-F336751F171D}"/>
              </a:ext>
            </a:extLst>
          </p:cNvPr>
          <p:cNvSpPr txBox="1"/>
          <p:nvPr/>
        </p:nvSpPr>
        <p:spPr>
          <a:xfrm>
            <a:off x="1740535" y="5147310"/>
            <a:ext cx="1000125" cy="923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01</a:t>
            </a:r>
          </a:p>
        </p:txBody>
      </p:sp>
      <p:sp>
        <p:nvSpPr>
          <p:cNvPr id="38" name="TextBox 37"/>
          <p:cNvSpPr txBox="1">
            <a:spLocks/>
          </p:cNvSpPr>
          <p:nvPr/>
        </p:nvSpPr>
        <p:spPr>
          <a:xfrm>
            <a:off x="5100955" y="4040505"/>
            <a:ext cx="1000760" cy="9239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508000">
              <a:buFontTx/>
              <a:buNone/>
            </a:pPr>
            <a:r>
              <a:rPr lang="en-US" sz="5400" b="1">
                <a:solidFill>
                  <a:schemeClr val="bg1"/>
                </a:solidFill>
                <a:latin typeface="Century Gothic" charset="0"/>
                <a:ea typeface="Century Gothic" charset="0"/>
              </a:rPr>
              <a:t>03</a:t>
            </a:r>
            <a:endParaRPr lang="ko-KR" altLang="en-US" sz="5400" b="1">
              <a:solidFill>
                <a:schemeClr val="bg1"/>
              </a:solidFill>
              <a:latin typeface="Century Gothic" charset="0"/>
              <a:ea typeface="Century Gothic" charset="0"/>
            </a:endParaRPr>
          </a:p>
        </p:txBody>
      </p:sp>
      <p:sp>
        <p:nvSpPr>
          <p:cNvPr id="39" name="도형 38"/>
          <p:cNvSpPr>
            <a:spLocks/>
          </p:cNvSpPr>
          <p:nvPr/>
        </p:nvSpPr>
        <p:spPr>
          <a:xfrm>
            <a:off x="415290" y="1973580"/>
            <a:ext cx="2137410" cy="881380"/>
          </a:xfrm>
          <a:prstGeom prst="roundRect">
            <a:avLst>
              <a:gd name="adj" fmla="val 14326"/>
            </a:avLst>
          </a:prstGeom>
          <a:gradFill rotWithShape="1">
            <a:gsLst>
              <a:gs pos="0">
                <a:srgbClr val="03D7D6">
                  <a:alpha val="99000"/>
                </a:srgbClr>
              </a:gs>
              <a:gs pos="100000">
                <a:srgbClr val="029390">
                  <a:alpha val="75000"/>
                </a:srgbClr>
              </a:gs>
            </a:gsLst>
            <a:lin ang="4200000"/>
          </a:gra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r>
              <a:rPr lang="ko-KR"/>
              <a:t>핵심 아이디어 소개 및 개요</a:t>
            </a:r>
            <a:endParaRPr lang="ko-KR" altLang="en-US"/>
          </a:p>
        </p:txBody>
      </p:sp>
      <p:sp>
        <p:nvSpPr>
          <p:cNvPr id="41" name="텍스트 상자 40"/>
          <p:cNvSpPr txBox="1">
            <a:spLocks/>
          </p:cNvSpPr>
          <p:nvPr/>
        </p:nvSpPr>
        <p:spPr>
          <a:xfrm>
            <a:off x="511175" y="4094480"/>
            <a:ext cx="968375" cy="92265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508000">
              <a:buFontTx/>
              <a:buNone/>
            </a:pPr>
            <a:r>
              <a:rPr lang="en-US" sz="5400" b="1">
                <a:solidFill>
                  <a:schemeClr val="bg1"/>
                </a:solidFill>
                <a:latin typeface="Century Gothic" charset="0"/>
                <a:ea typeface="Century Gothic" charset="0"/>
              </a:rPr>
              <a:t>0</a:t>
            </a:r>
            <a:r>
              <a:rPr lang="ko-KR" sz="5400" b="1">
                <a:solidFill>
                  <a:schemeClr val="bg1"/>
                </a:solidFill>
                <a:latin typeface="Century Gothic" charset="0"/>
                <a:ea typeface="Century Gothic" charset="0"/>
              </a:rPr>
              <a:t>1</a:t>
            </a:r>
            <a:endParaRPr lang="ko-KR" altLang="en-US" sz="5400" b="1">
              <a:solidFill>
                <a:schemeClr val="bg1"/>
              </a:solidFill>
              <a:latin typeface="Century Gothic" charset="0"/>
              <a:ea typeface="Century Gothic" charset="0"/>
            </a:endParaRPr>
          </a:p>
        </p:txBody>
      </p:sp>
      <p:sp>
        <p:nvSpPr>
          <p:cNvPr id="46" name="텍스트 상자 45"/>
          <p:cNvSpPr txBox="1">
            <a:spLocks/>
          </p:cNvSpPr>
          <p:nvPr/>
        </p:nvSpPr>
        <p:spPr>
          <a:xfrm>
            <a:off x="2788285" y="4097020"/>
            <a:ext cx="968375" cy="92265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508000">
              <a:buFontTx/>
              <a:buNone/>
            </a:pPr>
            <a:r>
              <a:rPr lang="en-US" sz="5400" b="1">
                <a:solidFill>
                  <a:schemeClr val="bg1"/>
                </a:solidFill>
                <a:latin typeface="Century Gothic" charset="0"/>
                <a:ea typeface="Century Gothic" charset="0"/>
              </a:rPr>
              <a:t>0</a:t>
            </a:r>
            <a:r>
              <a:rPr lang="ko-KR" sz="5400" b="1">
                <a:solidFill>
                  <a:schemeClr val="bg1"/>
                </a:solidFill>
                <a:latin typeface="Century Gothic" charset="0"/>
                <a:ea typeface="Century Gothic" charset="0"/>
              </a:rPr>
              <a:t>2</a:t>
            </a:r>
            <a:endParaRPr lang="ko-KR" altLang="en-US" sz="5400" b="1">
              <a:solidFill>
                <a:schemeClr val="bg1"/>
              </a:solidFill>
              <a:latin typeface="Century Gothic" charset="0"/>
              <a:ea typeface="Century Gothic" charset="0"/>
            </a:endParaRPr>
          </a:p>
        </p:txBody>
      </p:sp>
      <p:sp>
        <p:nvSpPr>
          <p:cNvPr id="49" name="텍스트 상자 48"/>
          <p:cNvSpPr txBox="1">
            <a:spLocks/>
          </p:cNvSpPr>
          <p:nvPr/>
        </p:nvSpPr>
        <p:spPr>
          <a:xfrm>
            <a:off x="9843135" y="4095115"/>
            <a:ext cx="1000760" cy="92265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508000">
              <a:buFontTx/>
              <a:buNone/>
            </a:pPr>
            <a:r>
              <a:rPr lang="en-US" sz="5400" b="1">
                <a:solidFill>
                  <a:schemeClr val="bg1"/>
                </a:solidFill>
                <a:latin typeface="Century Gothic" charset="0"/>
                <a:ea typeface="Century Gothic" charset="0"/>
              </a:rPr>
              <a:t>0</a:t>
            </a:r>
            <a:r>
              <a:rPr lang="ko-KR" sz="5400" b="1">
                <a:solidFill>
                  <a:schemeClr val="bg1"/>
                </a:solidFill>
                <a:latin typeface="Century Gothic" charset="0"/>
                <a:ea typeface="Century Gothic" charset="0"/>
              </a:rPr>
              <a:t>5</a:t>
            </a:r>
            <a:endParaRPr lang="ko-KR" altLang="en-US" sz="5400" b="1">
              <a:solidFill>
                <a:schemeClr val="bg1"/>
              </a:solidFill>
              <a:latin typeface="Century Gothic" charset="0"/>
              <a:ea typeface="Century Gothic" charset="0"/>
            </a:endParaRPr>
          </a:p>
        </p:txBody>
      </p:sp>
      <p:sp>
        <p:nvSpPr>
          <p:cNvPr id="50" name="텍스트 상자 49"/>
          <p:cNvSpPr txBox="1">
            <a:spLocks/>
          </p:cNvSpPr>
          <p:nvPr/>
        </p:nvSpPr>
        <p:spPr>
          <a:xfrm>
            <a:off x="7475855" y="4088765"/>
            <a:ext cx="965835" cy="92265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508000">
              <a:buFontTx/>
              <a:buNone/>
            </a:pPr>
            <a:r>
              <a:rPr lang="en-US" sz="5400" b="1">
                <a:solidFill>
                  <a:schemeClr val="bg1"/>
                </a:solidFill>
                <a:latin typeface="Century Gothic" charset="0"/>
                <a:ea typeface="Century Gothic" charset="0"/>
              </a:rPr>
              <a:t>0</a:t>
            </a:r>
            <a:r>
              <a:rPr lang="ko-KR" sz="5400" b="1">
                <a:solidFill>
                  <a:schemeClr val="bg1"/>
                </a:solidFill>
                <a:latin typeface="Century Gothic" charset="0"/>
                <a:ea typeface="Century Gothic" charset="0"/>
              </a:rPr>
              <a:t>4</a:t>
            </a:r>
            <a:endParaRPr lang="ko-KR" altLang="en-US" sz="5400" b="1">
              <a:solidFill>
                <a:schemeClr val="bg1"/>
              </a:solidFill>
              <a:latin typeface="Century Gothic" charset="0"/>
              <a:ea typeface="Century Gothic" charset="0"/>
            </a:endParaRPr>
          </a:p>
        </p:txBody>
      </p:sp>
      <p:sp>
        <p:nvSpPr>
          <p:cNvPr id="51" name="도형 50"/>
          <p:cNvSpPr>
            <a:spLocks/>
          </p:cNvSpPr>
          <p:nvPr/>
        </p:nvSpPr>
        <p:spPr>
          <a:xfrm>
            <a:off x="9905365" y="1976120"/>
            <a:ext cx="2137410" cy="881380"/>
          </a:xfrm>
          <a:prstGeom prst="roundRect">
            <a:avLst>
              <a:gd name="adj" fmla="val 14326"/>
            </a:avLst>
          </a:prstGeom>
          <a:gradFill rotWithShape="1">
            <a:gsLst>
              <a:gs pos="0">
                <a:srgbClr val="03D7D6">
                  <a:alpha val="99000"/>
                </a:srgbClr>
              </a:gs>
              <a:gs pos="100000">
                <a:srgbClr val="029390">
                  <a:alpha val="75000"/>
                </a:srgbClr>
              </a:gs>
            </a:gsLst>
            <a:lin ang="4200000"/>
          </a:gra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r>
              <a:rPr lang="ko-KR"/>
              <a:t>구조 및 동작 시나리오</a:t>
            </a:r>
            <a:endParaRPr lang="ko-KR" altLang="en-US"/>
          </a:p>
        </p:txBody>
      </p:sp>
      <p:sp>
        <p:nvSpPr>
          <p:cNvPr id="52" name="도형 51"/>
          <p:cNvSpPr>
            <a:spLocks/>
          </p:cNvSpPr>
          <p:nvPr/>
        </p:nvSpPr>
        <p:spPr>
          <a:xfrm>
            <a:off x="7538085" y="1970405"/>
            <a:ext cx="2137410" cy="881380"/>
          </a:xfrm>
          <a:prstGeom prst="roundRect">
            <a:avLst>
              <a:gd name="adj" fmla="val 14326"/>
            </a:avLst>
          </a:prstGeom>
          <a:gradFill rotWithShape="1">
            <a:gsLst>
              <a:gs pos="0">
                <a:srgbClr val="03D7D6">
                  <a:alpha val="99000"/>
                </a:srgbClr>
              </a:gs>
              <a:gs pos="100000">
                <a:srgbClr val="029390">
                  <a:alpha val="75000"/>
                </a:srgbClr>
              </a:gs>
            </a:gsLst>
            <a:lin ang="4200000"/>
          </a:gra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r>
              <a:rPr lang="ko-KR"/>
              <a:t>사용하는 기술 </a:t>
            </a:r>
            <a:endParaRPr lang="ko-KR" altLang="en-US"/>
          </a:p>
          <a:p>
            <a:pPr marL="0" indent="0" algn="ctr" defTabSz="508000">
              <a:buFontTx/>
              <a:buNone/>
            </a:pPr>
            <a:r>
              <a:rPr lang="ko-KR"/>
              <a:t>및 오픈소스</a:t>
            </a:r>
            <a:endParaRPr lang="ko-KR" altLang="en-US"/>
          </a:p>
        </p:txBody>
      </p:sp>
      <p:sp>
        <p:nvSpPr>
          <p:cNvPr id="53" name="도형 52"/>
          <p:cNvSpPr>
            <a:spLocks/>
          </p:cNvSpPr>
          <p:nvPr/>
        </p:nvSpPr>
        <p:spPr>
          <a:xfrm>
            <a:off x="5223510" y="1964690"/>
            <a:ext cx="2137410" cy="881380"/>
          </a:xfrm>
          <a:prstGeom prst="roundRect">
            <a:avLst>
              <a:gd name="adj" fmla="val 14326"/>
            </a:avLst>
          </a:prstGeom>
          <a:gradFill rotWithShape="1">
            <a:gsLst>
              <a:gs pos="0">
                <a:srgbClr val="03D7D6">
                  <a:alpha val="99000"/>
                </a:srgbClr>
              </a:gs>
              <a:gs pos="100000">
                <a:srgbClr val="029390">
                  <a:alpha val="75000"/>
                </a:srgbClr>
              </a:gs>
            </a:gsLst>
            <a:lin ang="4200000"/>
          </a:gra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r>
              <a:rPr lang="ko-KR"/>
              <a:t>기존 시장과의 차별성</a:t>
            </a:r>
            <a:endParaRPr lang="ko-KR" altLang="en-US"/>
          </a:p>
        </p:txBody>
      </p:sp>
      <p:sp>
        <p:nvSpPr>
          <p:cNvPr id="54" name="도형 53"/>
          <p:cNvSpPr>
            <a:spLocks/>
          </p:cNvSpPr>
          <p:nvPr/>
        </p:nvSpPr>
        <p:spPr>
          <a:xfrm>
            <a:off x="2821305" y="1992630"/>
            <a:ext cx="2137410" cy="881380"/>
          </a:xfrm>
          <a:prstGeom prst="roundRect">
            <a:avLst>
              <a:gd name="adj" fmla="val 14326"/>
            </a:avLst>
          </a:prstGeom>
          <a:gradFill rotWithShape="1">
            <a:gsLst>
              <a:gs pos="0">
                <a:srgbClr val="03D7D6">
                  <a:alpha val="99000"/>
                </a:srgbClr>
              </a:gs>
              <a:gs pos="100000">
                <a:srgbClr val="029390">
                  <a:alpha val="75000"/>
                </a:srgbClr>
              </a:gs>
            </a:gsLst>
            <a:lin ang="4200000"/>
          </a:gra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r>
              <a:rPr lang="ko-KR"/>
              <a:t>배경 및 필요성</a:t>
            </a:r>
            <a:endParaRPr lang="ko-KR" altLang="en-US"/>
          </a:p>
        </p:txBody>
      </p:sp>
      <p:sp>
        <p:nvSpPr>
          <p:cNvPr id="55" name="도형 54"/>
          <p:cNvSpPr>
            <a:spLocks/>
          </p:cNvSpPr>
          <p:nvPr/>
        </p:nvSpPr>
        <p:spPr>
          <a:xfrm>
            <a:off x="304800" y="311785"/>
            <a:ext cx="842645" cy="849630"/>
          </a:xfrm>
          <a:prstGeom prst="halfFrame">
            <a:avLst/>
          </a:prstGeom>
          <a:solidFill>
            <a:srgbClr val="03D7D6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6" name="도형 55"/>
          <p:cNvSpPr>
            <a:spLocks/>
          </p:cNvSpPr>
          <p:nvPr/>
        </p:nvSpPr>
        <p:spPr>
          <a:xfrm flipH="1" flipV="1">
            <a:off x="11252835" y="5887085"/>
            <a:ext cx="842645" cy="849630"/>
          </a:xfrm>
          <a:prstGeom prst="halfFrame">
            <a:avLst/>
          </a:prstGeom>
          <a:solidFill>
            <a:srgbClr val="03D7D6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71523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F16D9367-AFAB-4FD1-902D-F10C1FE3794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70" y="-635"/>
            <a:ext cx="12190730" cy="6858000"/>
          </a:xfrm>
          <a:prstGeom prst="rect">
            <a:avLst/>
          </a:prstGeom>
        </p:spPr>
      </p:pic>
      <p:sp>
        <p:nvSpPr>
          <p:cNvPr id="20" name="Rectangle 19"/>
          <p:cNvSpPr>
            <a:spLocks/>
          </p:cNvSpPr>
          <p:nvPr/>
        </p:nvSpPr>
        <p:spPr>
          <a:xfrm>
            <a:off x="17145" y="0"/>
            <a:ext cx="12191365" cy="6858635"/>
          </a:xfrm>
          <a:prstGeom prst="rect">
            <a:avLst/>
          </a:prstGeom>
          <a:solidFill>
            <a:schemeClr val="bg1">
              <a:alpha val="91845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2541E8B-AFD4-4592-92A2-0C6E9959C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58905" y="6356350"/>
            <a:ext cx="400685" cy="299085"/>
          </a:xfrm>
        </p:spPr>
        <p:txBody>
          <a:bodyPr/>
          <a:lstStyle/>
          <a:p>
            <a:fld id="{823846F6-C520-406C-BA3E-8FBF8E6BA61B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23" name="Half Frame 22">
            <a:extLst>
              <a:ext uri="{FF2B5EF4-FFF2-40B4-BE49-F238E27FC236}">
                <a16:creationId xmlns:a16="http://schemas.microsoft.com/office/drawing/2014/main" id="{7A75F9C9-8DD6-44E8-BAB3-D496DCDEBF2F}"/>
              </a:ext>
            </a:extLst>
          </p:cNvPr>
          <p:cNvSpPr/>
          <p:nvPr/>
        </p:nvSpPr>
        <p:spPr>
          <a:xfrm>
            <a:off x="123190" y="136525"/>
            <a:ext cx="422910" cy="426085"/>
          </a:xfrm>
          <a:prstGeom prst="halfFrame">
            <a:avLst>
              <a:gd name="adj1" fmla="val 19250"/>
              <a:gd name="adj2" fmla="val 24132"/>
            </a:avLst>
          </a:prstGeom>
          <a:solidFill>
            <a:srgbClr val="03D7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Half Frame 30">
            <a:extLst>
              <a:ext uri="{FF2B5EF4-FFF2-40B4-BE49-F238E27FC236}">
                <a16:creationId xmlns:a16="http://schemas.microsoft.com/office/drawing/2014/main" id="{5B4BF934-9CAE-45F0-AF6C-382C8817E8FD}"/>
              </a:ext>
            </a:extLst>
          </p:cNvPr>
          <p:cNvSpPr/>
          <p:nvPr/>
        </p:nvSpPr>
        <p:spPr>
          <a:xfrm flipH="1" flipV="1">
            <a:off x="11656695" y="6330950"/>
            <a:ext cx="422910" cy="426085"/>
          </a:xfrm>
          <a:prstGeom prst="halfFrame">
            <a:avLst>
              <a:gd name="adj1" fmla="val 19250"/>
              <a:gd name="adj2" fmla="val 24132"/>
            </a:avLst>
          </a:prstGeom>
          <a:solidFill>
            <a:srgbClr val="03D7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545" y="1358265"/>
            <a:ext cx="4169410" cy="2266315"/>
          </a:xfrm>
          <a:prstGeom prst="rect">
            <a:avLst/>
          </a:prstGeom>
          <a:noFill/>
        </p:spPr>
      </p:pic>
      <p:sp>
        <p:nvSpPr>
          <p:cNvPr id="33" name="Title 32"/>
          <p:cNvSpPr txBox="1">
            <a:spLocks noGrp="1"/>
          </p:cNvSpPr>
          <p:nvPr>
            <p:ph type="title" idx="13"/>
          </p:nvPr>
        </p:nvSpPr>
        <p:spPr>
          <a:xfrm>
            <a:off x="380365" y="416560"/>
            <a:ext cx="11049635" cy="94234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ctr" defTabSz="91440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ko-KR" sz="3600" b="1">
                <a:latin typeface="나눔고딕 ExtraBold" charset="0"/>
                <a:ea typeface="나눔고딕 ExtraBold" charset="0"/>
              </a:rPr>
              <a:t>핵심 아이디어 소개 및  개요</a:t>
            </a:r>
            <a:endParaRPr lang="ko-KR" altLang="en-US" sz="3600" b="1">
              <a:latin typeface="나눔고딕 ExtraBold" charset="0"/>
              <a:ea typeface="나눔고딕 ExtraBold" charset="0"/>
            </a:endParaRPr>
          </a:p>
        </p:txBody>
      </p:sp>
      <p:sp>
        <p:nvSpPr>
          <p:cNvPr id="34" name="도형 33"/>
          <p:cNvSpPr>
            <a:spLocks/>
          </p:cNvSpPr>
          <p:nvPr/>
        </p:nvSpPr>
        <p:spPr>
          <a:xfrm>
            <a:off x="4211955" y="3329940"/>
            <a:ext cx="822325" cy="295275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35" name="텍스트 상자 34"/>
          <p:cNvSpPr txBox="1">
            <a:spLocks/>
          </p:cNvSpPr>
          <p:nvPr/>
        </p:nvSpPr>
        <p:spPr>
          <a:xfrm>
            <a:off x="4229100" y="3286125"/>
            <a:ext cx="831215" cy="33972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hangingPunct="1"/>
            <a:r>
              <a:rPr lang="ko-KR" sz="800">
                <a:latin typeface="맑은 고딕" charset="0"/>
                <a:ea typeface="맑은 고딕" charset="0"/>
              </a:rPr>
              <a:t>출처: fitvely youtube</a:t>
            </a:r>
            <a:endParaRPr lang="ko-KR" altLang="en-US" sz="800">
              <a:latin typeface="맑은 고딕" charset="0"/>
              <a:ea typeface="맑은 고딕" charset="0"/>
            </a:endParaRPr>
          </a:p>
        </p:txBody>
      </p:sp>
      <p:sp>
        <p:nvSpPr>
          <p:cNvPr id="36" name="텍스트 상자 35"/>
          <p:cNvSpPr txBox="1">
            <a:spLocks/>
          </p:cNvSpPr>
          <p:nvPr/>
        </p:nvSpPr>
        <p:spPr>
          <a:xfrm>
            <a:off x="6278880" y="2171065"/>
            <a:ext cx="5622290" cy="315722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37" name="텍스트 상자 36"/>
          <p:cNvSpPr txBox="1">
            <a:spLocks/>
          </p:cNvSpPr>
          <p:nvPr/>
        </p:nvSpPr>
        <p:spPr>
          <a:xfrm>
            <a:off x="5448935" y="1894205"/>
            <a:ext cx="6149975" cy="19069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defTabSz="508000">
              <a:buFontTx/>
              <a:buNone/>
            </a:pPr>
            <a:r>
              <a:rPr lang="ko-KR" sz="2000">
                <a:latin typeface="휴먼모음T" charset="0"/>
                <a:ea typeface="휴먼모음T" charset="0"/>
              </a:rPr>
              <a:t>사용자의 </a:t>
            </a:r>
            <a:r>
              <a:rPr lang="ko-KR" sz="2000">
                <a:solidFill>
                  <a:srgbClr val="FF0000"/>
                </a:solidFill>
                <a:latin typeface="휴먼모음T" charset="0"/>
                <a:ea typeface="휴먼모음T" charset="0"/>
              </a:rPr>
              <a:t>개인 운동 자세</a:t>
            </a:r>
            <a:r>
              <a:rPr lang="ko-KR" sz="2000">
                <a:latin typeface="휴먼모음T" charset="0"/>
                <a:ea typeface="휴먼모음T" charset="0"/>
              </a:rPr>
              <a:t>를 분석한뒤, 올바르지 못한 관절의 부위를 알려주고, 그에 맞는 올바른 자세 </a:t>
            </a:r>
            <a:r>
              <a:rPr lang="ko-KR" sz="2000">
                <a:solidFill>
                  <a:srgbClr val="FF0000"/>
                </a:solidFill>
                <a:latin typeface="휴먼모음T" charset="0"/>
                <a:ea typeface="휴먼모음T" charset="0"/>
              </a:rPr>
              <a:t>교정 방법</a:t>
            </a:r>
            <a:r>
              <a:rPr lang="ko-KR" sz="2000">
                <a:latin typeface="휴먼모음T" charset="0"/>
                <a:ea typeface="휴먼모음T" charset="0"/>
              </a:rPr>
              <a:t>을 알려줌으로써, </a:t>
            </a:r>
            <a:r>
              <a:rPr lang="ko-KR" sz="2000">
                <a:solidFill>
                  <a:srgbClr val="FF0000"/>
                </a:solidFill>
                <a:latin typeface="휴먼모음T" charset="0"/>
                <a:ea typeface="휴먼모음T" charset="0"/>
              </a:rPr>
              <a:t>PT없이 혼자서도</a:t>
            </a:r>
            <a:r>
              <a:rPr lang="ko-KR" sz="2000">
                <a:latin typeface="휴먼모음T" charset="0"/>
                <a:ea typeface="휴먼모음T" charset="0"/>
              </a:rPr>
              <a:t> 사용자가 </a:t>
            </a:r>
            <a:r>
              <a:rPr lang="ko-KR" sz="2000">
                <a:solidFill>
                  <a:srgbClr val="FF0000"/>
                </a:solidFill>
                <a:latin typeface="휴먼모음T" charset="0"/>
                <a:ea typeface="휴먼모음T" charset="0"/>
              </a:rPr>
              <a:t>올바른 자세</a:t>
            </a:r>
            <a:r>
              <a:rPr lang="ko-KR" sz="2000">
                <a:latin typeface="휴먼모음T" charset="0"/>
                <a:ea typeface="휴먼모음T" charset="0"/>
              </a:rPr>
              <a:t>로 운동을 할 수 있도록 지도해주는 헬스 트레이너 어플리케이션 개발</a:t>
            </a:r>
            <a:endParaRPr lang="ko-KR" altLang="en-US" sz="2000">
              <a:latin typeface="휴먼모음T" charset="0"/>
              <a:ea typeface="휴먼모음T" charset="0"/>
            </a:endParaRPr>
          </a:p>
          <a:p>
            <a:pPr marL="0" indent="0" algn="l" defTabSz="508000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38" name="텍스트 상자 37"/>
          <p:cNvSpPr txBox="1">
            <a:spLocks/>
          </p:cNvSpPr>
          <p:nvPr/>
        </p:nvSpPr>
        <p:spPr>
          <a:xfrm>
            <a:off x="5466080" y="1357630"/>
            <a:ext cx="4610735" cy="52387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hangingPunct="1"/>
            <a:r>
              <a:rPr lang="ko-KR" sz="2800">
                <a:latin typeface="나눔고딕 ExtraBold" charset="0"/>
                <a:ea typeface="나눔고딕 ExtraBold" charset="0"/>
              </a:rPr>
              <a:t>프로그램 목표</a:t>
            </a:r>
            <a:endParaRPr lang="ko-KR" altLang="en-US" sz="2800">
              <a:latin typeface="나눔고딕 ExtraBold" charset="0"/>
              <a:ea typeface="나눔고딕 ExtraBold" charset="0"/>
            </a:endParaRPr>
          </a:p>
        </p:txBody>
      </p:sp>
      <p:sp>
        <p:nvSpPr>
          <p:cNvPr id="39" name="텍스트 상자 38"/>
          <p:cNvSpPr txBox="1">
            <a:spLocks/>
          </p:cNvSpPr>
          <p:nvPr/>
        </p:nvSpPr>
        <p:spPr>
          <a:xfrm>
            <a:off x="4117340" y="3848100"/>
            <a:ext cx="3563620" cy="47815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hangingPunct="1"/>
            <a:r>
              <a:rPr lang="ko-KR" sz="2500">
                <a:latin typeface="나눔고딕 ExtraBold" charset="0"/>
                <a:ea typeface="나눔고딕 ExtraBold" charset="0"/>
              </a:rPr>
              <a:t>프로그램 사용자의 범위</a:t>
            </a:r>
            <a:endParaRPr lang="ko-KR" altLang="en-US" sz="2500">
              <a:latin typeface="나눔고딕 ExtraBold" charset="0"/>
              <a:ea typeface="나눔고딕 ExtraBold" charset="0"/>
            </a:endParaRPr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55" y="4082415"/>
            <a:ext cx="3587750" cy="2023745"/>
          </a:xfrm>
          <a:prstGeom prst="rect">
            <a:avLst/>
          </a:prstGeom>
          <a:noFill/>
        </p:spPr>
      </p:pic>
      <p:sp>
        <p:nvSpPr>
          <p:cNvPr id="41" name="텍스트 상자 40"/>
          <p:cNvSpPr txBox="1">
            <a:spLocks/>
          </p:cNvSpPr>
          <p:nvPr/>
        </p:nvSpPr>
        <p:spPr>
          <a:xfrm>
            <a:off x="4159885" y="4393565"/>
            <a:ext cx="7222490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hangingPunct="1"/>
            <a:r>
              <a:rPr lang="ko-KR" sz="1800">
                <a:latin typeface="휴먼모음T" charset="0"/>
                <a:ea typeface="휴먼모음T" charset="0"/>
              </a:rPr>
              <a:t>1. </a:t>
            </a:r>
            <a:r>
              <a:rPr lang="ko-KR" sz="1800">
                <a:solidFill>
                  <a:srgbClr val="FF0000"/>
                </a:solidFill>
                <a:latin typeface="휴먼모음T" charset="0"/>
                <a:ea typeface="휴먼모음T" charset="0"/>
              </a:rPr>
              <a:t>운동이 처음</a:t>
            </a:r>
            <a:r>
              <a:rPr lang="ko-KR" sz="1800">
                <a:latin typeface="휴먼모음T" charset="0"/>
                <a:ea typeface="휴먼모음T" charset="0"/>
              </a:rPr>
              <a:t>이라, 어떤 자세로 운동해야하는지 모르는 사용자</a:t>
            </a:r>
            <a:endParaRPr lang="ko-KR" altLang="en-US" sz="1800">
              <a:latin typeface="휴먼모음T" charset="0"/>
              <a:ea typeface="휴먼모음T" charset="0"/>
            </a:endParaRPr>
          </a:p>
        </p:txBody>
      </p:sp>
      <p:sp>
        <p:nvSpPr>
          <p:cNvPr id="43" name="텍스트 상자 42"/>
          <p:cNvSpPr txBox="1">
            <a:spLocks/>
          </p:cNvSpPr>
          <p:nvPr/>
        </p:nvSpPr>
        <p:spPr>
          <a:xfrm>
            <a:off x="4119245" y="4837430"/>
            <a:ext cx="7222490" cy="6470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hangingPunct="1"/>
            <a:r>
              <a:rPr lang="ko-KR" sz="1800">
                <a:latin typeface="휴먼모음T" charset="0"/>
                <a:ea typeface="휴먼모음T" charset="0"/>
              </a:rPr>
              <a:t>2. 어렴풋이 운동자세는 알고 있으나, </a:t>
            </a:r>
            <a:r>
              <a:rPr lang="ko-KR" sz="1800">
                <a:solidFill>
                  <a:srgbClr val="FF0000"/>
                </a:solidFill>
                <a:latin typeface="휴먼모음T" charset="0"/>
                <a:ea typeface="휴먼모음T" charset="0"/>
              </a:rPr>
              <a:t>정확한 운동 자세</a:t>
            </a:r>
            <a:r>
              <a:rPr lang="ko-KR" sz="1800">
                <a:latin typeface="휴먼모음T" charset="0"/>
                <a:ea typeface="휴먼모음T" charset="0"/>
              </a:rPr>
              <a:t>를 몰라, 궁금한 사용자</a:t>
            </a:r>
            <a:endParaRPr lang="ko-KR" altLang="en-US" sz="1800">
              <a:latin typeface="휴먼모음T" charset="0"/>
              <a:ea typeface="휴먼모음T" charset="0"/>
            </a:endParaRPr>
          </a:p>
        </p:txBody>
      </p:sp>
      <p:sp>
        <p:nvSpPr>
          <p:cNvPr id="44" name="텍스트 상자 43"/>
          <p:cNvSpPr txBox="1">
            <a:spLocks/>
          </p:cNvSpPr>
          <p:nvPr/>
        </p:nvSpPr>
        <p:spPr>
          <a:xfrm>
            <a:off x="4119245" y="5520690"/>
            <a:ext cx="7222490" cy="6470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hangingPunct="1"/>
            <a:r>
              <a:rPr lang="ko-KR" sz="1800">
                <a:latin typeface="휴먼모음T" charset="0"/>
                <a:ea typeface="휴먼모음T" charset="0"/>
              </a:rPr>
              <a:t>3. 정확한 운동 자세는 알고 있으나, 운동중 </a:t>
            </a:r>
            <a:r>
              <a:rPr lang="ko-KR" sz="1800">
                <a:solidFill>
                  <a:srgbClr val="FF0000"/>
                </a:solidFill>
                <a:latin typeface="휴먼모음T" charset="0"/>
                <a:ea typeface="휴먼모음T" charset="0"/>
              </a:rPr>
              <a:t>무의식적인 자세 흐트러짐</a:t>
            </a:r>
            <a:r>
              <a:rPr lang="ko-KR" sz="1800">
                <a:latin typeface="휴먼모음T" charset="0"/>
                <a:ea typeface="휴먼모음T" charset="0"/>
              </a:rPr>
              <a:t>을 확인하고싶은 사용자</a:t>
            </a:r>
            <a:endParaRPr lang="ko-KR" altLang="en-US" sz="1800">
              <a:latin typeface="휴먼모음T" charset="0"/>
              <a:ea typeface="휴먼모음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28341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270" y="-635"/>
            <a:ext cx="12191365" cy="6858635"/>
          </a:xfrm>
          <a:prstGeom prst="rect">
            <a:avLst/>
          </a:prstGeom>
          <a:noFill/>
        </p:spPr>
      </p:pic>
      <p:sp>
        <p:nvSpPr>
          <p:cNvPr id="20" name="도형 19"/>
          <p:cNvSpPr>
            <a:spLocks/>
          </p:cNvSpPr>
          <p:nvPr/>
        </p:nvSpPr>
        <p:spPr>
          <a:xfrm>
            <a:off x="17145" y="0"/>
            <a:ext cx="12191365" cy="6858635"/>
          </a:xfrm>
          <a:prstGeom prst="rect">
            <a:avLst/>
          </a:prstGeom>
          <a:solidFill>
            <a:schemeClr val="bg1">
              <a:alpha val="91845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/>
          </a:p>
        </p:txBody>
      </p:sp>
      <p:sp>
        <p:nvSpPr>
          <p:cNvPr id="3" name="Slide Number Placeholder 2"/>
          <p:cNvSpPr txBox="1">
            <a:spLocks noGrp="1"/>
          </p:cNvSpPr>
          <p:nvPr>
            <p:ph type="sldNum" idx="12"/>
          </p:nvPr>
        </p:nvSpPr>
        <p:spPr>
          <a:xfrm>
            <a:off x="11558905" y="6356350"/>
            <a:ext cx="400685" cy="29908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 lang="en-US" sz="1200">
                <a:latin typeface="Calibri" charset="0"/>
                <a:ea typeface="Calibri" charset="0"/>
                <a:cs typeface="+mn-cs"/>
              </a:rPr>
              <a:t>4</a:t>
            </a:fld>
            <a:endParaRPr lang="ko-KR" altLang="en-US" sz="1200">
              <a:latin typeface="Calibri" charset="0"/>
              <a:ea typeface="Calibri" charset="0"/>
              <a:cs typeface="+mn-cs"/>
            </a:endParaRPr>
          </a:p>
        </p:txBody>
      </p:sp>
      <p:sp>
        <p:nvSpPr>
          <p:cNvPr id="23" name="도형 22"/>
          <p:cNvSpPr>
            <a:spLocks/>
          </p:cNvSpPr>
          <p:nvPr/>
        </p:nvSpPr>
        <p:spPr>
          <a:xfrm>
            <a:off x="123190" y="136525"/>
            <a:ext cx="423545" cy="426720"/>
          </a:xfrm>
          <a:prstGeom prst="halfFrame">
            <a:avLst>
              <a:gd name="adj1" fmla="val 19250"/>
              <a:gd name="adj2" fmla="val 24132"/>
            </a:avLst>
          </a:prstGeom>
          <a:solidFill>
            <a:srgbClr val="03D7D6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1" name="도형 30"/>
          <p:cNvSpPr>
            <a:spLocks/>
          </p:cNvSpPr>
          <p:nvPr/>
        </p:nvSpPr>
        <p:spPr>
          <a:xfrm flipH="1" flipV="1">
            <a:off x="11656695" y="6330950"/>
            <a:ext cx="423545" cy="426720"/>
          </a:xfrm>
          <a:prstGeom prst="halfFrame">
            <a:avLst>
              <a:gd name="adj1" fmla="val 19250"/>
              <a:gd name="adj2" fmla="val 24132"/>
            </a:avLst>
          </a:prstGeom>
          <a:solidFill>
            <a:srgbClr val="03D7D6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3" name="Title 32"/>
          <p:cNvSpPr txBox="1">
            <a:spLocks noGrp="1"/>
          </p:cNvSpPr>
          <p:nvPr>
            <p:ph type="title" idx="13"/>
          </p:nvPr>
        </p:nvSpPr>
        <p:spPr>
          <a:xfrm>
            <a:off x="294005" y="252095"/>
            <a:ext cx="11049635" cy="94234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ctr" defTabSz="91440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ko-KR" sz="3600" b="1">
                <a:latin typeface="나눔고딕 ExtraBold" charset="0"/>
                <a:ea typeface="나눔고딕 ExtraBold" charset="0"/>
              </a:rPr>
              <a:t>핵심 아이디어 소개 및  개요</a:t>
            </a:r>
            <a:endParaRPr lang="ko-KR" altLang="en-US" sz="3600" b="1">
              <a:latin typeface="나눔고딕 ExtraBold" charset="0"/>
              <a:ea typeface="나눔고딕 ExtraBold" charset="0"/>
            </a:endParaRPr>
          </a:p>
        </p:txBody>
      </p:sp>
      <p:sp>
        <p:nvSpPr>
          <p:cNvPr id="36" name="텍스트 상자 35"/>
          <p:cNvSpPr txBox="1">
            <a:spLocks/>
          </p:cNvSpPr>
          <p:nvPr/>
        </p:nvSpPr>
        <p:spPr>
          <a:xfrm>
            <a:off x="6590030" y="2171065"/>
            <a:ext cx="5622290" cy="315722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37" name="텍스트 상자 36"/>
          <p:cNvSpPr txBox="1">
            <a:spLocks/>
          </p:cNvSpPr>
          <p:nvPr/>
        </p:nvSpPr>
        <p:spPr>
          <a:xfrm>
            <a:off x="4610100" y="1868170"/>
            <a:ext cx="5596255" cy="92392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hangingPunct="1"/>
            <a:r>
              <a:rPr lang="ko-KR" sz="1800">
                <a:latin typeface="휴먼모음T" charset="0"/>
                <a:ea typeface="휴먼모음T" charset="0"/>
              </a:rPr>
              <a:t>대표적인 3대 운동중</a:t>
            </a:r>
            <a:r>
              <a:rPr lang="ko-KR" sz="1000">
                <a:latin typeface="휴먼모음T" charset="0"/>
                <a:ea typeface="휴먼모음T" charset="0"/>
              </a:rPr>
              <a:t>(스쿼트,벤치프레스, 데드리프트), </a:t>
            </a:r>
            <a:r>
              <a:rPr lang="ko-KR" sz="1800">
                <a:latin typeface="휴먼모음T" charset="0"/>
                <a:ea typeface="휴먼모음T" charset="0"/>
              </a:rPr>
              <a:t>집에서도 쉽게 할 수 있고, 중량없이 할 수 있는 운동인 </a:t>
            </a:r>
            <a:r>
              <a:rPr lang="ko-KR" sz="1800">
                <a:solidFill>
                  <a:srgbClr val="FF0000"/>
                </a:solidFill>
                <a:latin typeface="휴먼모음T" charset="0"/>
                <a:ea typeface="휴먼모음T" charset="0"/>
              </a:rPr>
              <a:t>스쿼트</a:t>
            </a:r>
            <a:r>
              <a:rPr lang="ko-KR" sz="1800">
                <a:latin typeface="휴먼모음T" charset="0"/>
                <a:ea typeface="휴먼모음T" charset="0"/>
              </a:rPr>
              <a:t>로 프로그램 범위 한정.</a:t>
            </a:r>
            <a:endParaRPr lang="ko-KR" altLang="en-US" sz="1800">
              <a:latin typeface="휴먼모음T" charset="0"/>
              <a:ea typeface="휴먼모음T" charset="0"/>
            </a:endParaRPr>
          </a:p>
        </p:txBody>
      </p:sp>
      <p:sp>
        <p:nvSpPr>
          <p:cNvPr id="38" name="텍스트 상자 37"/>
          <p:cNvSpPr txBox="1">
            <a:spLocks/>
          </p:cNvSpPr>
          <p:nvPr/>
        </p:nvSpPr>
        <p:spPr>
          <a:xfrm>
            <a:off x="4566920" y="1236345"/>
            <a:ext cx="4610735" cy="52387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hangingPunct="1"/>
            <a:r>
              <a:rPr lang="ko-KR" sz="2800">
                <a:latin typeface="나눔고딕 ExtraBold" charset="0"/>
                <a:ea typeface="나눔고딕 ExtraBold" charset="0"/>
              </a:rPr>
              <a:t>프로그램 범위 설정</a:t>
            </a:r>
            <a:endParaRPr lang="ko-KR" altLang="en-US" sz="2800">
              <a:latin typeface="나눔고딕 ExtraBold" charset="0"/>
              <a:ea typeface="나눔고딕 ExtraBold" charset="0"/>
            </a:endParaRPr>
          </a:p>
        </p:txBody>
      </p:sp>
      <p:sp>
        <p:nvSpPr>
          <p:cNvPr id="39" name="텍스트 상자 38"/>
          <p:cNvSpPr txBox="1">
            <a:spLocks/>
          </p:cNvSpPr>
          <p:nvPr/>
        </p:nvSpPr>
        <p:spPr>
          <a:xfrm>
            <a:off x="4117340" y="3848100"/>
            <a:ext cx="3563620" cy="47815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hangingPunct="1"/>
            <a:endParaRPr lang="ko-KR" altLang="en-US" sz="2500">
              <a:latin typeface="나눔고딕 ExtraBold" charset="0"/>
              <a:ea typeface="나눔고딕 ExtraBold" charset="0"/>
            </a:endParaRPr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510" y="1193165"/>
            <a:ext cx="3044825" cy="2249805"/>
          </a:xfrm>
          <a:prstGeom prst="rect">
            <a:avLst/>
          </a:prstGeom>
          <a:noFill/>
        </p:spPr>
      </p:pic>
      <p:sp>
        <p:nvSpPr>
          <p:cNvPr id="46" name="텍스트 상자 45"/>
          <p:cNvSpPr txBox="1">
            <a:spLocks/>
          </p:cNvSpPr>
          <p:nvPr/>
        </p:nvSpPr>
        <p:spPr>
          <a:xfrm>
            <a:off x="1184910" y="3744595"/>
            <a:ext cx="2508885" cy="47815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hangingPunct="1"/>
            <a:r>
              <a:rPr lang="ko-KR" sz="2500">
                <a:latin typeface="나눔고딕 ExtraBold" charset="0"/>
                <a:ea typeface="나눔고딕 ExtraBold" charset="0"/>
              </a:rPr>
              <a:t>스쿼트란?</a:t>
            </a:r>
            <a:endParaRPr lang="ko-KR" altLang="en-US" sz="2500">
              <a:latin typeface="나눔고딕 ExtraBold" charset="0"/>
              <a:ea typeface="나눔고딕 ExtraBold" charset="0"/>
            </a:endParaRPr>
          </a:p>
        </p:txBody>
      </p:sp>
      <p:sp>
        <p:nvSpPr>
          <p:cNvPr id="47" name="텍스트 상자 46"/>
          <p:cNvSpPr txBox="1">
            <a:spLocks/>
          </p:cNvSpPr>
          <p:nvPr/>
        </p:nvSpPr>
        <p:spPr>
          <a:xfrm>
            <a:off x="1158875" y="4427855"/>
            <a:ext cx="3754120" cy="120078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hangingPunct="1"/>
            <a:r>
              <a:rPr>
                <a:latin typeface="휴먼모음T" charset="0"/>
                <a:ea typeface="휴먼모음T" charset="0"/>
              </a:rPr>
              <a:t>허벅지가 무릎과 수평이 될 때까지 </a:t>
            </a:r>
            <a:r>
              <a:rPr>
                <a:solidFill>
                  <a:srgbClr val="FF0000"/>
                </a:solidFill>
                <a:latin typeface="휴먼모음T" charset="0"/>
                <a:ea typeface="휴먼모음T" charset="0"/>
              </a:rPr>
              <a:t>앉았다 섰다 하는 동작</a:t>
            </a:r>
            <a:r>
              <a:rPr>
                <a:latin typeface="휴먼모음T" charset="0"/>
                <a:ea typeface="휴먼모음T" charset="0"/>
              </a:rPr>
              <a:t>으로, 가장 기본적인 </a:t>
            </a:r>
            <a:r>
              <a:rPr>
                <a:solidFill>
                  <a:srgbClr val="FF0000"/>
                </a:solidFill>
                <a:latin typeface="휴먼모음T" charset="0"/>
                <a:ea typeface="휴먼모음T" charset="0"/>
              </a:rPr>
              <a:t>하체 운동</a:t>
            </a:r>
            <a:r>
              <a:rPr>
                <a:latin typeface="휴먼모음T" charset="0"/>
                <a:ea typeface="휴먼모음T" charset="0"/>
              </a:rPr>
              <a:t>이다</a:t>
            </a:r>
            <a:r>
              <a:rPr lang="ko-KR">
                <a:latin typeface="휴먼모음T" charset="0"/>
                <a:ea typeface="휴먼모음T" charset="0"/>
              </a:rPr>
              <a:t>. (출처: 네이버 사전)</a:t>
            </a:r>
            <a:endParaRPr lang="ko-KR" altLang="en-US" sz="1800">
              <a:latin typeface="휴먼모음T" charset="0"/>
              <a:ea typeface="휴먼모음T" charset="0"/>
            </a:endParaRPr>
          </a:p>
        </p:txBody>
      </p:sp>
      <p:pic>
        <p:nvPicPr>
          <p:cNvPr id="51" name="그림 50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3625" y="4027805"/>
            <a:ext cx="1534160" cy="2210435"/>
          </a:xfrm>
          <a:prstGeom prst="rect">
            <a:avLst/>
          </a:prstGeom>
          <a:noFill/>
        </p:spPr>
      </p:pic>
      <p:pic>
        <p:nvPicPr>
          <p:cNvPr id="52" name="그림 51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9235" y="3561080"/>
            <a:ext cx="1019810" cy="2677160"/>
          </a:xfrm>
          <a:prstGeom prst="rect">
            <a:avLst/>
          </a:prstGeom>
          <a:noFill/>
        </p:spPr>
      </p:pic>
      <p:pic>
        <p:nvPicPr>
          <p:cNvPr id="53" name="그림 52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5510" y="3557905"/>
            <a:ext cx="1019810" cy="2677160"/>
          </a:xfrm>
          <a:prstGeom prst="rect">
            <a:avLst/>
          </a:prstGeom>
          <a:noFill/>
        </p:spPr>
      </p:pic>
      <p:sp>
        <p:nvSpPr>
          <p:cNvPr id="55" name="도형 54"/>
          <p:cNvSpPr>
            <a:spLocks/>
          </p:cNvSpPr>
          <p:nvPr/>
        </p:nvSpPr>
        <p:spPr>
          <a:xfrm>
            <a:off x="9038590" y="4895215"/>
            <a:ext cx="640715" cy="354965"/>
          </a:xfrm>
          <a:prstGeom prst="rightArrow">
            <a:avLst/>
          </a:prstGeom>
          <a:ln w="12700" cap="flat" cmpd="sng">
            <a:prstDash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56" name="도형 55"/>
          <p:cNvSpPr>
            <a:spLocks/>
          </p:cNvSpPr>
          <p:nvPr/>
        </p:nvSpPr>
        <p:spPr>
          <a:xfrm>
            <a:off x="6497955" y="4897755"/>
            <a:ext cx="640715" cy="354965"/>
          </a:xfrm>
          <a:prstGeom prst="rightArrow">
            <a:avLst/>
          </a:prstGeom>
          <a:ln w="12700" cap="flat" cmpd="sng">
            <a:prstDash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57" name="텍스트 상자 56"/>
          <p:cNvSpPr txBox="1">
            <a:spLocks/>
          </p:cNvSpPr>
          <p:nvPr/>
        </p:nvSpPr>
        <p:spPr>
          <a:xfrm>
            <a:off x="5777230" y="6383020"/>
            <a:ext cx="3019425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hangingPunct="1"/>
            <a:r>
              <a:rPr lang="ko-KR" sz="1800">
                <a:latin typeface="맑은 고딕" charset="0"/>
                <a:ea typeface="맑은 고딕" charset="0"/>
              </a:rPr>
              <a:t>(스쿼트 1회 예시 사진)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7BD7785-F26B-4CE7-96F2-AE04B2AFF34C}"/>
              </a:ext>
            </a:extLst>
          </p:cNvPr>
          <p:cNvSpPr txBox="1"/>
          <p:nvPr/>
        </p:nvSpPr>
        <p:spPr>
          <a:xfrm>
            <a:off x="5100766" y="288508"/>
            <a:ext cx="6519734" cy="83099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FF0000"/>
                </a:solidFill>
                <a:sym typeface="Wingdings" panose="05000000000000000000" pitchFamily="2" charset="2"/>
              </a:rPr>
              <a:t></a:t>
            </a:r>
            <a:r>
              <a:rPr lang="ko-KR" altLang="en-US" sz="2400" dirty="0">
                <a:solidFill>
                  <a:srgbClr val="FF0000"/>
                </a:solidFill>
                <a:sym typeface="Wingdings" panose="05000000000000000000" pitchFamily="2" charset="2"/>
              </a:rPr>
              <a:t>운동 종류를 하나로 한정한 것은 좋으나</a:t>
            </a:r>
            <a:r>
              <a:rPr lang="en-US" altLang="ko-KR" sz="2400" dirty="0">
                <a:solidFill>
                  <a:srgbClr val="FF0000"/>
                </a:solidFill>
                <a:sym typeface="Wingdings" panose="05000000000000000000" pitchFamily="2" charset="2"/>
              </a:rPr>
              <a:t>,</a:t>
            </a:r>
          </a:p>
          <a:p>
            <a:r>
              <a:rPr lang="ko-KR" altLang="en-US" sz="2400" dirty="0">
                <a:solidFill>
                  <a:srgbClr val="FF0000"/>
                </a:solidFill>
                <a:sym typeface="Wingdings" panose="05000000000000000000" pitchFamily="2" charset="2"/>
              </a:rPr>
              <a:t>올바른 자세에 관한 데이터는 어떻게 보여줄지</a:t>
            </a:r>
            <a:r>
              <a:rPr lang="en-US" altLang="ko-KR" sz="2400" dirty="0">
                <a:solidFill>
                  <a:srgbClr val="FF0000"/>
                </a:solidFill>
                <a:sym typeface="Wingdings" panose="05000000000000000000" pitchFamily="2" charset="2"/>
              </a:rPr>
              <a:t>?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270" y="-635"/>
            <a:ext cx="12191365" cy="6858635"/>
          </a:xfrm>
          <a:prstGeom prst="rect">
            <a:avLst/>
          </a:prstGeom>
          <a:noFill/>
        </p:spPr>
      </p:pic>
      <p:sp>
        <p:nvSpPr>
          <p:cNvPr id="20" name="도형 19"/>
          <p:cNvSpPr>
            <a:spLocks/>
          </p:cNvSpPr>
          <p:nvPr/>
        </p:nvSpPr>
        <p:spPr>
          <a:xfrm>
            <a:off x="17145" y="0"/>
            <a:ext cx="12191365" cy="6858635"/>
          </a:xfrm>
          <a:prstGeom prst="rect">
            <a:avLst/>
          </a:prstGeom>
          <a:solidFill>
            <a:schemeClr val="bg1">
              <a:alpha val="91845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/>
          </a:p>
        </p:txBody>
      </p:sp>
      <p:sp>
        <p:nvSpPr>
          <p:cNvPr id="3" name="Slide Number Placeholder 2"/>
          <p:cNvSpPr txBox="1">
            <a:spLocks noGrp="1"/>
          </p:cNvSpPr>
          <p:nvPr>
            <p:ph type="sldNum" idx="12"/>
          </p:nvPr>
        </p:nvSpPr>
        <p:spPr>
          <a:xfrm>
            <a:off x="11558905" y="6356350"/>
            <a:ext cx="400685" cy="29908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 lang="en-US" sz="1200">
                <a:latin typeface="Calibri" charset="0"/>
                <a:ea typeface="Calibri" charset="0"/>
                <a:cs typeface="+mn-cs"/>
              </a:rPr>
              <a:t>5</a:t>
            </a:fld>
            <a:endParaRPr lang="ko-KR" altLang="en-US" sz="1200">
              <a:latin typeface="Calibri" charset="0"/>
              <a:ea typeface="Calibri" charset="0"/>
              <a:cs typeface="+mn-cs"/>
            </a:endParaRPr>
          </a:p>
        </p:txBody>
      </p:sp>
      <p:sp>
        <p:nvSpPr>
          <p:cNvPr id="23" name="도형 22"/>
          <p:cNvSpPr>
            <a:spLocks/>
          </p:cNvSpPr>
          <p:nvPr/>
        </p:nvSpPr>
        <p:spPr>
          <a:xfrm>
            <a:off x="123190" y="136525"/>
            <a:ext cx="423545" cy="426720"/>
          </a:xfrm>
          <a:prstGeom prst="halfFrame">
            <a:avLst>
              <a:gd name="adj1" fmla="val 19250"/>
              <a:gd name="adj2" fmla="val 24132"/>
            </a:avLst>
          </a:prstGeom>
          <a:solidFill>
            <a:srgbClr val="03D7D6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1" name="도형 30"/>
          <p:cNvSpPr>
            <a:spLocks/>
          </p:cNvSpPr>
          <p:nvPr/>
        </p:nvSpPr>
        <p:spPr>
          <a:xfrm flipH="1" flipV="1">
            <a:off x="11656695" y="6330950"/>
            <a:ext cx="423545" cy="426720"/>
          </a:xfrm>
          <a:prstGeom prst="halfFrame">
            <a:avLst>
              <a:gd name="adj1" fmla="val 19250"/>
              <a:gd name="adj2" fmla="val 24132"/>
            </a:avLst>
          </a:prstGeom>
          <a:solidFill>
            <a:srgbClr val="03D7D6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3" name="Title 32"/>
          <p:cNvSpPr txBox="1">
            <a:spLocks noGrp="1"/>
          </p:cNvSpPr>
          <p:nvPr>
            <p:ph type="title" idx="13"/>
          </p:nvPr>
        </p:nvSpPr>
        <p:spPr>
          <a:xfrm>
            <a:off x="121285" y="96520"/>
            <a:ext cx="11049635" cy="94234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ctr" defTabSz="91440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ko-KR" sz="3600" b="1">
                <a:latin typeface="나눔고딕 ExtraBold" charset="0"/>
                <a:ea typeface="나눔고딕 ExtraBold" charset="0"/>
              </a:rPr>
              <a:t>배경 및 필요성</a:t>
            </a:r>
            <a:endParaRPr lang="ko-KR" altLang="en-US" sz="3600" b="1">
              <a:latin typeface="나눔고딕 ExtraBold" charset="0"/>
              <a:ea typeface="나눔고딕 ExtraBold" charset="0"/>
            </a:endParaRPr>
          </a:p>
        </p:txBody>
      </p:sp>
      <p:sp>
        <p:nvSpPr>
          <p:cNvPr id="36" name="텍스트 상자 35"/>
          <p:cNvSpPr txBox="1">
            <a:spLocks/>
          </p:cNvSpPr>
          <p:nvPr/>
        </p:nvSpPr>
        <p:spPr>
          <a:xfrm>
            <a:off x="6590030" y="2171065"/>
            <a:ext cx="5622290" cy="315722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38" name="텍스트 상자 37"/>
          <p:cNvSpPr txBox="1">
            <a:spLocks/>
          </p:cNvSpPr>
          <p:nvPr/>
        </p:nvSpPr>
        <p:spPr>
          <a:xfrm>
            <a:off x="545465" y="1002665"/>
            <a:ext cx="9920605" cy="52387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hangingPunct="1"/>
            <a:r>
              <a:rPr lang="ko-KR" sz="2800">
                <a:latin typeface="나눔고딕 ExtraBold" charset="0"/>
                <a:ea typeface="나눔고딕 ExtraBold" charset="0"/>
              </a:rPr>
              <a:t>1. 홈트레이닝 시장의 규모 및 코로나의  확산 </a:t>
            </a:r>
            <a:endParaRPr lang="ko-KR" altLang="en-US" sz="2800">
              <a:latin typeface="나눔고딕 ExtraBold" charset="0"/>
              <a:ea typeface="나눔고딕 ExtraBold" charset="0"/>
            </a:endParaRPr>
          </a:p>
        </p:txBody>
      </p:sp>
      <p:sp>
        <p:nvSpPr>
          <p:cNvPr id="39" name="텍스트 상자 38"/>
          <p:cNvSpPr txBox="1">
            <a:spLocks/>
          </p:cNvSpPr>
          <p:nvPr/>
        </p:nvSpPr>
        <p:spPr>
          <a:xfrm>
            <a:off x="4117340" y="3848100"/>
            <a:ext cx="3563620" cy="47815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hangingPunct="1"/>
            <a:endParaRPr lang="ko-KR" altLang="en-US" sz="2500">
              <a:latin typeface="나눔고딕 ExtraBold" charset="0"/>
              <a:ea typeface="나눔고딕 ExtraBold" charset="0"/>
            </a:endParaRPr>
          </a:p>
        </p:txBody>
      </p:sp>
      <p:sp>
        <p:nvSpPr>
          <p:cNvPr id="62" name="도형 61"/>
          <p:cNvSpPr>
            <a:spLocks/>
          </p:cNvSpPr>
          <p:nvPr/>
        </p:nvSpPr>
        <p:spPr>
          <a:xfrm>
            <a:off x="216535" y="3649980"/>
            <a:ext cx="5440680" cy="2621280"/>
          </a:xfrm>
          <a:prstGeom prst="roundRect">
            <a:avLst/>
          </a:prstGeom>
          <a:solidFill>
            <a:srgbClr val="03D7D6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/>
          </a:p>
        </p:txBody>
      </p:sp>
      <p:sp>
        <p:nvSpPr>
          <p:cNvPr id="46" name="텍스트 상자 45"/>
          <p:cNvSpPr txBox="1">
            <a:spLocks/>
          </p:cNvSpPr>
          <p:nvPr/>
        </p:nvSpPr>
        <p:spPr>
          <a:xfrm>
            <a:off x="328930" y="3917315"/>
            <a:ext cx="5311140" cy="193738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hangingPunct="1"/>
            <a:r>
              <a:rPr lang="ko-KR" sz="2000">
                <a:latin typeface="나눔고딕 ExtraBold" charset="0"/>
                <a:ea typeface="나눔고딕 ExtraBold" charset="0"/>
              </a:rPr>
              <a:t>- 성인 10명중 8명이 홈트레이닝을 경험할 만큼, 홈트레이닝 시장은 </a:t>
            </a:r>
            <a:r>
              <a:rPr lang="ko-KR" sz="2000">
                <a:solidFill>
                  <a:srgbClr val="FF0000"/>
                </a:solidFill>
                <a:latin typeface="나눔고딕 ExtraBold" charset="0"/>
                <a:ea typeface="나눔고딕 ExtraBold" charset="0"/>
              </a:rPr>
              <a:t>규모가 매우 큰 블루오션</a:t>
            </a:r>
            <a:r>
              <a:rPr lang="ko-KR" sz="2000">
                <a:latin typeface="나눔고딕 ExtraBold" charset="0"/>
                <a:ea typeface="나눔고딕 ExtraBold" charset="0"/>
              </a:rPr>
              <a:t>임</a:t>
            </a:r>
            <a:endParaRPr lang="ko-KR" altLang="en-US" sz="2000">
              <a:latin typeface="나눔고딕 ExtraBold" charset="0"/>
              <a:ea typeface="나눔고딕 ExtraBold" charset="0"/>
            </a:endParaRPr>
          </a:p>
          <a:p>
            <a:pPr marL="0" indent="0" algn="l" defTabSz="508000" hangingPunct="1"/>
            <a:endParaRPr lang="ko-KR" altLang="en-US" sz="2000">
              <a:latin typeface="나눔고딕 ExtraBold" charset="0"/>
              <a:ea typeface="나눔고딕 ExtraBold" charset="0"/>
            </a:endParaRPr>
          </a:p>
          <a:p>
            <a:pPr marL="0" indent="0" algn="l" defTabSz="508000" hangingPunct="1"/>
            <a:r>
              <a:rPr lang="ko-KR" sz="2000">
                <a:latin typeface="나눔고딕 ExtraBold" charset="0"/>
                <a:ea typeface="나눔고딕 ExtraBold" charset="0"/>
              </a:rPr>
              <a:t>- 더불어 최근, </a:t>
            </a:r>
            <a:r>
              <a:rPr lang="ko-KR" sz="2000">
                <a:solidFill>
                  <a:srgbClr val="FF0000"/>
                </a:solidFill>
                <a:latin typeface="나눔고딕 ExtraBold" charset="0"/>
                <a:ea typeface="나눔고딕 ExtraBold" charset="0"/>
              </a:rPr>
              <a:t>코로나</a:t>
            </a:r>
            <a:r>
              <a:rPr lang="ko-KR" sz="2000">
                <a:latin typeface="나눔고딕 ExtraBold" charset="0"/>
                <a:ea typeface="나눔고딕 ExtraBold" charset="0"/>
              </a:rPr>
              <a:t>로 인해, 집에만 머무는 사람이 늘어나게 되면서, 홈트레이닝의 관심도가 증가함.</a:t>
            </a:r>
            <a:endParaRPr lang="ko-KR" altLang="en-US" sz="2000">
              <a:latin typeface="나눔고딕 ExtraBold" charset="0"/>
              <a:ea typeface="나눔고딕 ExtraBold" charset="0"/>
            </a:endParaRPr>
          </a:p>
        </p:txBody>
      </p:sp>
      <p:pic>
        <p:nvPicPr>
          <p:cNvPr id="58" name="그림 5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040" y="1941195"/>
            <a:ext cx="4812030" cy="1129665"/>
          </a:xfrm>
          <a:prstGeom prst="rect">
            <a:avLst/>
          </a:prstGeom>
          <a:noFill/>
        </p:spPr>
      </p:pic>
      <p:pic>
        <p:nvPicPr>
          <p:cNvPr id="60" name="그림 59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5850" y="854710"/>
            <a:ext cx="4707255" cy="2630805"/>
          </a:xfrm>
          <a:prstGeom prst="rect">
            <a:avLst/>
          </a:prstGeom>
          <a:noFill/>
        </p:spPr>
      </p:pic>
      <p:pic>
        <p:nvPicPr>
          <p:cNvPr id="61" name="그림 60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8190" y="3649345"/>
            <a:ext cx="5652135" cy="2950845"/>
          </a:xfrm>
          <a:prstGeom prst="rect">
            <a:avLst/>
          </a:prstGeom>
          <a:noFill/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BA05098-F9F8-48C6-8436-CFB0F093A282}"/>
              </a:ext>
            </a:extLst>
          </p:cNvPr>
          <p:cNvSpPr txBox="1"/>
          <p:nvPr/>
        </p:nvSpPr>
        <p:spPr>
          <a:xfrm>
            <a:off x="5100766" y="244783"/>
            <a:ext cx="700223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FF0000"/>
                </a:solidFill>
                <a:sym typeface="Wingdings" panose="05000000000000000000" pitchFamily="2" charset="2"/>
              </a:rPr>
              <a:t></a:t>
            </a:r>
            <a:r>
              <a:rPr lang="ko-KR" altLang="en-US" sz="2400" dirty="0">
                <a:solidFill>
                  <a:srgbClr val="FF0000"/>
                </a:solidFill>
                <a:sym typeface="Wingdings" panose="05000000000000000000" pitchFamily="2" charset="2"/>
              </a:rPr>
              <a:t>기존 앱</a:t>
            </a:r>
            <a:r>
              <a:rPr lang="en-US" altLang="ko-KR" sz="2400" dirty="0">
                <a:solidFill>
                  <a:srgbClr val="FF0000"/>
                </a:solidFill>
                <a:sym typeface="Wingdings" panose="05000000000000000000" pitchFamily="2" charset="2"/>
              </a:rPr>
              <a:t>(</a:t>
            </a:r>
            <a:r>
              <a:rPr lang="ko-KR" altLang="en-US" sz="2400" dirty="0">
                <a:solidFill>
                  <a:srgbClr val="FF0000"/>
                </a:solidFill>
                <a:sym typeface="Wingdings" panose="05000000000000000000" pitchFamily="2" charset="2"/>
              </a:rPr>
              <a:t>운동 자세 교정</a:t>
            </a:r>
            <a:r>
              <a:rPr lang="en-US" altLang="ko-KR" sz="2400" dirty="0">
                <a:solidFill>
                  <a:srgbClr val="FF0000"/>
                </a:solidFill>
                <a:sym typeface="Wingdings" panose="05000000000000000000" pitchFamily="2" charset="2"/>
              </a:rPr>
              <a:t>)</a:t>
            </a:r>
            <a:r>
              <a:rPr lang="ko-KR" altLang="en-US" sz="2400" dirty="0">
                <a:solidFill>
                  <a:srgbClr val="FF0000"/>
                </a:solidFill>
                <a:sym typeface="Wingdings" panose="05000000000000000000" pitchFamily="2" charset="2"/>
              </a:rPr>
              <a:t>에 대한 기술 조사가 없음</a:t>
            </a:r>
            <a:endParaRPr lang="en-US" altLang="ko-KR" sz="2400" dirty="0">
              <a:solidFill>
                <a:srgbClr val="FF0000"/>
              </a:solidFill>
              <a:sym typeface="Wingdings" panose="05000000000000000000" pitchFamily="2" charset="2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270" y="-635"/>
            <a:ext cx="12191365" cy="6858635"/>
          </a:xfrm>
          <a:prstGeom prst="rect">
            <a:avLst/>
          </a:prstGeom>
          <a:noFill/>
        </p:spPr>
      </p:pic>
      <p:sp>
        <p:nvSpPr>
          <p:cNvPr id="20" name="도형 19"/>
          <p:cNvSpPr>
            <a:spLocks/>
          </p:cNvSpPr>
          <p:nvPr/>
        </p:nvSpPr>
        <p:spPr>
          <a:xfrm>
            <a:off x="0" y="0"/>
            <a:ext cx="12191365" cy="6858635"/>
          </a:xfrm>
          <a:prstGeom prst="rect">
            <a:avLst/>
          </a:prstGeom>
          <a:solidFill>
            <a:schemeClr val="bg1">
              <a:alpha val="91845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/>
          </a:p>
        </p:txBody>
      </p:sp>
      <p:sp>
        <p:nvSpPr>
          <p:cNvPr id="3" name="Slide Number Placeholder 2"/>
          <p:cNvSpPr txBox="1">
            <a:spLocks noGrp="1"/>
          </p:cNvSpPr>
          <p:nvPr>
            <p:ph type="sldNum" idx="12"/>
          </p:nvPr>
        </p:nvSpPr>
        <p:spPr>
          <a:xfrm>
            <a:off x="11558905" y="6356350"/>
            <a:ext cx="400685" cy="29908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 lang="en-US" sz="1200">
                <a:latin typeface="Calibri" charset="0"/>
                <a:ea typeface="Calibri" charset="0"/>
                <a:cs typeface="+mn-cs"/>
              </a:rPr>
              <a:t>6</a:t>
            </a:fld>
            <a:endParaRPr lang="ko-KR" altLang="en-US" sz="1200">
              <a:latin typeface="Calibri" charset="0"/>
              <a:ea typeface="Calibri" charset="0"/>
              <a:cs typeface="+mn-cs"/>
            </a:endParaRPr>
          </a:p>
        </p:txBody>
      </p:sp>
      <p:sp>
        <p:nvSpPr>
          <p:cNvPr id="23" name="도형 22"/>
          <p:cNvSpPr>
            <a:spLocks/>
          </p:cNvSpPr>
          <p:nvPr/>
        </p:nvSpPr>
        <p:spPr>
          <a:xfrm>
            <a:off x="123190" y="136525"/>
            <a:ext cx="423545" cy="426720"/>
          </a:xfrm>
          <a:prstGeom prst="halfFrame">
            <a:avLst>
              <a:gd name="adj1" fmla="val 19250"/>
              <a:gd name="adj2" fmla="val 24132"/>
            </a:avLst>
          </a:prstGeom>
          <a:solidFill>
            <a:srgbClr val="03D7D6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1" name="도형 30"/>
          <p:cNvSpPr>
            <a:spLocks/>
          </p:cNvSpPr>
          <p:nvPr/>
        </p:nvSpPr>
        <p:spPr>
          <a:xfrm flipH="1" flipV="1">
            <a:off x="11656695" y="6330950"/>
            <a:ext cx="423545" cy="426720"/>
          </a:xfrm>
          <a:prstGeom prst="halfFrame">
            <a:avLst>
              <a:gd name="adj1" fmla="val 19250"/>
              <a:gd name="adj2" fmla="val 24132"/>
            </a:avLst>
          </a:prstGeom>
          <a:solidFill>
            <a:srgbClr val="03D7D6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3" name="Title 32"/>
          <p:cNvSpPr txBox="1">
            <a:spLocks noGrp="1"/>
          </p:cNvSpPr>
          <p:nvPr>
            <p:ph type="title" idx="13"/>
          </p:nvPr>
        </p:nvSpPr>
        <p:spPr>
          <a:xfrm>
            <a:off x="121285" y="96520"/>
            <a:ext cx="11049635" cy="94234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ctr" defTabSz="91440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ko-KR" sz="3600" b="1">
                <a:latin typeface="나눔고딕 ExtraBold" charset="0"/>
                <a:ea typeface="나눔고딕 ExtraBold" charset="0"/>
              </a:rPr>
              <a:t>배경 및 필요성</a:t>
            </a:r>
            <a:endParaRPr lang="ko-KR" altLang="en-US" sz="3600" b="1">
              <a:latin typeface="나눔고딕 ExtraBold" charset="0"/>
              <a:ea typeface="나눔고딕 ExtraBold" charset="0"/>
            </a:endParaRPr>
          </a:p>
        </p:txBody>
      </p:sp>
      <p:sp>
        <p:nvSpPr>
          <p:cNvPr id="36" name="텍스트 상자 35"/>
          <p:cNvSpPr txBox="1">
            <a:spLocks/>
          </p:cNvSpPr>
          <p:nvPr/>
        </p:nvSpPr>
        <p:spPr>
          <a:xfrm>
            <a:off x="6590030" y="2171065"/>
            <a:ext cx="5622290" cy="315722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38" name="텍스트 상자 37"/>
          <p:cNvSpPr txBox="1">
            <a:spLocks/>
          </p:cNvSpPr>
          <p:nvPr/>
        </p:nvSpPr>
        <p:spPr>
          <a:xfrm>
            <a:off x="485140" y="829945"/>
            <a:ext cx="5024755" cy="52387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hangingPunct="1"/>
            <a:r>
              <a:rPr lang="ko-KR" sz="2800">
                <a:latin typeface="나눔고딕 ExtraBold" charset="0"/>
                <a:ea typeface="나눔고딕 ExtraBold" charset="0"/>
              </a:rPr>
              <a:t>2. 잘못된 운동 자세의 위험성</a:t>
            </a:r>
            <a:endParaRPr lang="ko-KR" altLang="en-US" sz="2800">
              <a:latin typeface="나눔고딕 ExtraBold" charset="0"/>
              <a:ea typeface="나눔고딕 ExtraBold" charset="0"/>
            </a:endParaRPr>
          </a:p>
        </p:txBody>
      </p:sp>
      <p:sp>
        <p:nvSpPr>
          <p:cNvPr id="39" name="텍스트 상자 38"/>
          <p:cNvSpPr txBox="1">
            <a:spLocks/>
          </p:cNvSpPr>
          <p:nvPr/>
        </p:nvSpPr>
        <p:spPr>
          <a:xfrm>
            <a:off x="4117340" y="3848100"/>
            <a:ext cx="3563620" cy="47815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hangingPunct="1"/>
            <a:endParaRPr lang="ko-KR" altLang="en-US" sz="2500">
              <a:latin typeface="나눔고딕 ExtraBold" charset="0"/>
              <a:ea typeface="나눔고딕 ExtraBold" charset="0"/>
            </a:endParaRPr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930" y="1626235"/>
            <a:ext cx="3667760" cy="2957830"/>
          </a:xfrm>
          <a:prstGeom prst="rect">
            <a:avLst/>
          </a:prstGeom>
          <a:noFill/>
        </p:spPr>
      </p:pic>
      <p:sp>
        <p:nvSpPr>
          <p:cNvPr id="43" name="도형 42"/>
          <p:cNvSpPr>
            <a:spLocks/>
          </p:cNvSpPr>
          <p:nvPr/>
        </p:nvSpPr>
        <p:spPr>
          <a:xfrm>
            <a:off x="484505" y="4722495"/>
            <a:ext cx="8446770" cy="1870710"/>
          </a:xfrm>
          <a:prstGeom prst="roundRect">
            <a:avLst/>
          </a:prstGeom>
          <a:solidFill>
            <a:srgbClr val="03D7D6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/>
          </a:p>
        </p:txBody>
      </p:sp>
      <p:sp>
        <p:nvSpPr>
          <p:cNvPr id="41" name="텍스트 상자 40"/>
          <p:cNvSpPr txBox="1">
            <a:spLocks/>
          </p:cNvSpPr>
          <p:nvPr/>
        </p:nvSpPr>
        <p:spPr>
          <a:xfrm>
            <a:off x="734695" y="4877435"/>
            <a:ext cx="7006590" cy="163004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hangingPunct="1"/>
            <a:r>
              <a:rPr lang="ko-KR" sz="2000">
                <a:latin typeface="휴먼모음T" charset="0"/>
                <a:ea typeface="휴먼모음T" charset="0"/>
              </a:rPr>
              <a:t>-스쿼트같은 맨몸운동은 단순해 보이지만, 보기와는 다르게 </a:t>
            </a:r>
            <a:r>
              <a:rPr lang="ko-KR" sz="2000">
                <a:solidFill>
                  <a:srgbClr val="FF0000"/>
                </a:solidFill>
                <a:latin typeface="휴먼모음T" charset="0"/>
                <a:ea typeface="휴먼모음T" charset="0"/>
              </a:rPr>
              <a:t>정확한 운동자세</a:t>
            </a:r>
            <a:r>
              <a:rPr lang="ko-KR" sz="2000">
                <a:latin typeface="휴먼모음T" charset="0"/>
                <a:ea typeface="휴먼모음T" charset="0"/>
              </a:rPr>
              <a:t>가 수반되어야 함</a:t>
            </a:r>
            <a:endParaRPr lang="ko-KR" altLang="en-US" sz="2000">
              <a:latin typeface="휴먼모음T" charset="0"/>
              <a:ea typeface="휴먼모음T" charset="0"/>
            </a:endParaRPr>
          </a:p>
          <a:p>
            <a:pPr marL="0" indent="0" algn="l" defTabSz="508000" hangingPunct="1"/>
            <a:endParaRPr lang="ko-KR" altLang="en-US" sz="2000">
              <a:latin typeface="휴먼모음T" charset="0"/>
              <a:ea typeface="휴먼모음T" charset="0"/>
            </a:endParaRPr>
          </a:p>
          <a:p>
            <a:pPr marL="0" indent="0" algn="l" defTabSz="508000" hangingPunct="1"/>
            <a:r>
              <a:rPr lang="ko-KR" sz="2000">
                <a:latin typeface="휴먼모음T" charset="0"/>
                <a:ea typeface="휴먼모음T" charset="0"/>
              </a:rPr>
              <a:t>-스쿼트는 잘못된 자세로 운동할 경우, </a:t>
            </a:r>
            <a:r>
              <a:rPr lang="ko-KR" sz="2000">
                <a:solidFill>
                  <a:srgbClr val="FF0000"/>
                </a:solidFill>
                <a:latin typeface="휴먼모음T" charset="0"/>
                <a:ea typeface="휴먼모음T" charset="0"/>
              </a:rPr>
              <a:t>무릎 부상의 원인</a:t>
            </a:r>
            <a:r>
              <a:rPr lang="ko-KR" sz="2000">
                <a:latin typeface="휴먼모음T" charset="0"/>
                <a:ea typeface="휴먼모음T" charset="0"/>
              </a:rPr>
              <a:t>이 될 수 있음.</a:t>
            </a:r>
            <a:endParaRPr lang="ko-KR" altLang="en-US" sz="2000">
              <a:latin typeface="휴먼모음T" charset="0"/>
              <a:ea typeface="휴먼모음T" charset="0"/>
            </a:endParaRPr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1035" y="2326005"/>
            <a:ext cx="6565265" cy="225869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270" y="-635"/>
            <a:ext cx="12191365" cy="6858635"/>
          </a:xfrm>
          <a:prstGeom prst="rect">
            <a:avLst/>
          </a:prstGeom>
          <a:noFill/>
        </p:spPr>
      </p:pic>
      <p:sp>
        <p:nvSpPr>
          <p:cNvPr id="20" name="도형 19"/>
          <p:cNvSpPr>
            <a:spLocks/>
          </p:cNvSpPr>
          <p:nvPr/>
        </p:nvSpPr>
        <p:spPr>
          <a:xfrm>
            <a:off x="0" y="0"/>
            <a:ext cx="12191365" cy="6858635"/>
          </a:xfrm>
          <a:prstGeom prst="rect">
            <a:avLst/>
          </a:prstGeom>
          <a:solidFill>
            <a:schemeClr val="bg1">
              <a:alpha val="91845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/>
          </a:p>
        </p:txBody>
      </p:sp>
      <p:sp>
        <p:nvSpPr>
          <p:cNvPr id="3" name="Slide Number Placeholder 2"/>
          <p:cNvSpPr txBox="1">
            <a:spLocks noGrp="1"/>
          </p:cNvSpPr>
          <p:nvPr>
            <p:ph type="sldNum" idx="12"/>
          </p:nvPr>
        </p:nvSpPr>
        <p:spPr>
          <a:xfrm>
            <a:off x="11558905" y="6356350"/>
            <a:ext cx="400685" cy="29908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 lang="en-US" sz="1200">
                <a:latin typeface="Calibri" charset="0"/>
                <a:ea typeface="Calibri" charset="0"/>
                <a:cs typeface="+mn-cs"/>
              </a:rPr>
              <a:t>7</a:t>
            </a:fld>
            <a:endParaRPr lang="ko-KR" altLang="en-US" sz="1200">
              <a:latin typeface="Calibri" charset="0"/>
              <a:ea typeface="Calibri" charset="0"/>
              <a:cs typeface="+mn-cs"/>
            </a:endParaRPr>
          </a:p>
        </p:txBody>
      </p:sp>
      <p:sp>
        <p:nvSpPr>
          <p:cNvPr id="23" name="도형 22"/>
          <p:cNvSpPr>
            <a:spLocks/>
          </p:cNvSpPr>
          <p:nvPr/>
        </p:nvSpPr>
        <p:spPr>
          <a:xfrm>
            <a:off x="123190" y="136525"/>
            <a:ext cx="423545" cy="426720"/>
          </a:xfrm>
          <a:prstGeom prst="halfFrame">
            <a:avLst>
              <a:gd name="adj1" fmla="val 19250"/>
              <a:gd name="adj2" fmla="val 24132"/>
            </a:avLst>
          </a:prstGeom>
          <a:solidFill>
            <a:srgbClr val="03D7D6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1" name="도형 30"/>
          <p:cNvSpPr>
            <a:spLocks/>
          </p:cNvSpPr>
          <p:nvPr/>
        </p:nvSpPr>
        <p:spPr>
          <a:xfrm flipH="1" flipV="1">
            <a:off x="11656695" y="6330950"/>
            <a:ext cx="423545" cy="426720"/>
          </a:xfrm>
          <a:prstGeom prst="halfFrame">
            <a:avLst>
              <a:gd name="adj1" fmla="val 19250"/>
              <a:gd name="adj2" fmla="val 24132"/>
            </a:avLst>
          </a:prstGeom>
          <a:solidFill>
            <a:srgbClr val="03D7D6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3" name="Title 32"/>
          <p:cNvSpPr txBox="1">
            <a:spLocks noGrp="1"/>
          </p:cNvSpPr>
          <p:nvPr>
            <p:ph type="title" idx="13"/>
          </p:nvPr>
        </p:nvSpPr>
        <p:spPr>
          <a:xfrm>
            <a:off x="121285" y="96520"/>
            <a:ext cx="11049635" cy="94234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ctr" defTabSz="91440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ko-KR" sz="3600" b="1">
                <a:latin typeface="나눔고딕 ExtraBold" charset="0"/>
                <a:ea typeface="나눔고딕 ExtraBold" charset="0"/>
              </a:rPr>
              <a:t>배경 및 필요성</a:t>
            </a:r>
            <a:endParaRPr lang="ko-KR" altLang="en-US" sz="3600" b="1">
              <a:latin typeface="나눔고딕 ExtraBold" charset="0"/>
              <a:ea typeface="나눔고딕 ExtraBold" charset="0"/>
            </a:endParaRPr>
          </a:p>
        </p:txBody>
      </p:sp>
      <p:sp>
        <p:nvSpPr>
          <p:cNvPr id="36" name="텍스트 상자 35"/>
          <p:cNvSpPr txBox="1">
            <a:spLocks/>
          </p:cNvSpPr>
          <p:nvPr/>
        </p:nvSpPr>
        <p:spPr>
          <a:xfrm>
            <a:off x="6590030" y="2171065"/>
            <a:ext cx="5622290" cy="315722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38" name="텍스트 상자 37"/>
          <p:cNvSpPr txBox="1">
            <a:spLocks/>
          </p:cNvSpPr>
          <p:nvPr/>
        </p:nvSpPr>
        <p:spPr>
          <a:xfrm>
            <a:off x="485140" y="829945"/>
            <a:ext cx="5440045" cy="52387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hangingPunct="1"/>
            <a:r>
              <a:rPr lang="ko-KR" sz="2800">
                <a:latin typeface="나눔고딕 ExtraBold" charset="0"/>
                <a:ea typeface="나눔고딕 ExtraBold" charset="0"/>
              </a:rPr>
              <a:t>3. 부담스러운 pt 및 헬스장 비용</a:t>
            </a:r>
            <a:endParaRPr lang="ko-KR" altLang="en-US" sz="2800">
              <a:latin typeface="나눔고딕 ExtraBold" charset="0"/>
              <a:ea typeface="나눔고딕 ExtraBold" charset="0"/>
            </a:endParaRPr>
          </a:p>
        </p:txBody>
      </p:sp>
      <p:sp>
        <p:nvSpPr>
          <p:cNvPr id="39" name="텍스트 상자 38"/>
          <p:cNvSpPr txBox="1">
            <a:spLocks/>
          </p:cNvSpPr>
          <p:nvPr/>
        </p:nvSpPr>
        <p:spPr>
          <a:xfrm>
            <a:off x="4117340" y="3848100"/>
            <a:ext cx="3563620" cy="47815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hangingPunct="1"/>
            <a:endParaRPr lang="ko-KR" altLang="en-US" sz="2500">
              <a:latin typeface="나눔고딕 ExtraBold" charset="0"/>
              <a:ea typeface="나눔고딕 ExtraBold" charset="0"/>
            </a:endParaRPr>
          </a:p>
        </p:txBody>
      </p:sp>
      <p:sp>
        <p:nvSpPr>
          <p:cNvPr id="43" name="도형 42"/>
          <p:cNvSpPr>
            <a:spLocks/>
          </p:cNvSpPr>
          <p:nvPr/>
        </p:nvSpPr>
        <p:spPr>
          <a:xfrm>
            <a:off x="441325" y="4635500"/>
            <a:ext cx="8822055" cy="2188845"/>
          </a:xfrm>
          <a:prstGeom prst="roundRect">
            <a:avLst/>
          </a:prstGeom>
          <a:solidFill>
            <a:srgbClr val="03D7D6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/>
          </a:p>
        </p:txBody>
      </p:sp>
      <p:sp>
        <p:nvSpPr>
          <p:cNvPr id="41" name="텍스트 상자 40"/>
          <p:cNvSpPr txBox="1">
            <a:spLocks/>
          </p:cNvSpPr>
          <p:nvPr/>
        </p:nvSpPr>
        <p:spPr>
          <a:xfrm>
            <a:off x="725805" y="4817110"/>
            <a:ext cx="7006590" cy="193738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hangingPunct="1"/>
            <a:r>
              <a:rPr lang="ko-KR" sz="2000">
                <a:latin typeface="휴먼모음T" charset="0"/>
                <a:ea typeface="휴먼모음T" charset="0"/>
              </a:rPr>
              <a:t>- 최근, pt가격이 기하급수적으로 증가하여, 50분에 적게는 5만원 많게는 </a:t>
            </a:r>
            <a:r>
              <a:rPr lang="ko-KR" sz="2000">
                <a:solidFill>
                  <a:srgbClr val="FF0000"/>
                </a:solidFill>
                <a:latin typeface="휴먼모음T" charset="0"/>
                <a:ea typeface="휴먼모음T" charset="0"/>
              </a:rPr>
              <a:t>10만원</a:t>
            </a:r>
            <a:r>
              <a:rPr lang="ko-KR" sz="2000">
                <a:latin typeface="휴먼모음T" charset="0"/>
                <a:ea typeface="휴먼모음T" charset="0"/>
              </a:rPr>
              <a:t>까지 받는 헬스장이 늘어나고 있음.</a:t>
            </a:r>
            <a:endParaRPr lang="ko-KR" altLang="en-US" sz="2000">
              <a:latin typeface="휴먼모음T" charset="0"/>
              <a:ea typeface="휴먼모음T" charset="0"/>
            </a:endParaRPr>
          </a:p>
          <a:p>
            <a:pPr marL="0" indent="0" algn="l" defTabSz="508000" hangingPunct="1"/>
            <a:endParaRPr lang="ko-KR" altLang="en-US" sz="2000">
              <a:latin typeface="휴먼모음T" charset="0"/>
              <a:ea typeface="휴먼모음T" charset="0"/>
            </a:endParaRPr>
          </a:p>
          <a:p>
            <a:pPr marL="0" indent="0" algn="l" defTabSz="508000" hangingPunct="1"/>
            <a:r>
              <a:rPr lang="ko-KR" sz="2000">
                <a:latin typeface="휴먼모음T" charset="0"/>
                <a:ea typeface="휴먼모음T" charset="0"/>
              </a:rPr>
              <a:t>- pt가격과 별개로, 헬스장 가격까지 따로 지불해야 하므로, 소비자들의 부담은 매우 커져있는 상황이기 때문에, 소비자들은 </a:t>
            </a:r>
            <a:r>
              <a:rPr lang="ko-KR" sz="2000">
                <a:solidFill>
                  <a:srgbClr val="FF0000"/>
                </a:solidFill>
                <a:latin typeface="휴먼모음T" charset="0"/>
                <a:ea typeface="휴먼모음T" charset="0"/>
              </a:rPr>
              <a:t>대체 시장</a:t>
            </a:r>
            <a:r>
              <a:rPr lang="ko-KR" sz="2000">
                <a:latin typeface="휴먼모음T" charset="0"/>
                <a:ea typeface="휴먼모음T" charset="0"/>
              </a:rPr>
              <a:t>을 찾을수 밖에 없게됨.</a:t>
            </a:r>
            <a:endParaRPr lang="ko-KR" altLang="en-US" sz="2000">
              <a:latin typeface="휴먼모음T" charset="0"/>
              <a:ea typeface="휴먼모음T" charset="0"/>
            </a:endParaRPr>
          </a:p>
        </p:txBody>
      </p:sp>
      <p:pic>
        <p:nvPicPr>
          <p:cNvPr id="44" name="그림 4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445" y="1349375"/>
            <a:ext cx="4247515" cy="3183255"/>
          </a:xfrm>
          <a:prstGeom prst="rect">
            <a:avLst/>
          </a:prstGeom>
          <a:noFill/>
        </p:spPr>
      </p:pic>
      <p:pic>
        <p:nvPicPr>
          <p:cNvPr id="45" name="그림 44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5795" y="1167130"/>
            <a:ext cx="6029325" cy="3399155"/>
          </a:xfrm>
          <a:prstGeom prst="rect">
            <a:avLst/>
          </a:prstGeom>
          <a:noFill/>
        </p:spPr>
      </p:pic>
      <p:sp>
        <p:nvSpPr>
          <p:cNvPr id="46" name="도형 45"/>
          <p:cNvSpPr>
            <a:spLocks/>
          </p:cNvSpPr>
          <p:nvPr/>
        </p:nvSpPr>
        <p:spPr>
          <a:xfrm>
            <a:off x="5725795" y="1176020"/>
            <a:ext cx="718185" cy="286385"/>
          </a:xfrm>
          <a:prstGeom prst="rect">
            <a:avLst/>
          </a:prstGeom>
          <a:solidFill>
            <a:srgbClr val="FFFFFF"/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72BD1DF3-69A4-4D2C-BDFD-5B2BC16B77E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5715" y="0"/>
            <a:ext cx="12197715" cy="6858000"/>
          </a:xfrm>
          <a:prstGeom prst="rect">
            <a:avLst/>
          </a:prstGeom>
        </p:spPr>
      </p:pic>
      <p:sp>
        <p:nvSpPr>
          <p:cNvPr id="50" name="Rectangle 49"/>
          <p:cNvSpPr>
            <a:spLocks/>
          </p:cNvSpPr>
          <p:nvPr/>
        </p:nvSpPr>
        <p:spPr>
          <a:xfrm>
            <a:off x="-6985" y="0"/>
            <a:ext cx="12198350" cy="6858635"/>
          </a:xfrm>
          <a:prstGeom prst="rect">
            <a:avLst/>
          </a:prstGeom>
          <a:solidFill>
            <a:schemeClr val="bg1">
              <a:alpha val="91845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/>
          </a:p>
        </p:txBody>
      </p:sp>
      <p:sp>
        <p:nvSpPr>
          <p:cNvPr id="51" name="Half Frame 50">
            <a:extLst>
              <a:ext uri="{FF2B5EF4-FFF2-40B4-BE49-F238E27FC236}">
                <a16:creationId xmlns:a16="http://schemas.microsoft.com/office/drawing/2014/main" id="{F9CBD71C-1619-4CD8-8D44-9D0F3C1F152D}"/>
              </a:ext>
            </a:extLst>
          </p:cNvPr>
          <p:cNvSpPr/>
          <p:nvPr/>
        </p:nvSpPr>
        <p:spPr>
          <a:xfrm>
            <a:off x="123190" y="136525"/>
            <a:ext cx="422910" cy="426085"/>
          </a:xfrm>
          <a:prstGeom prst="halfFrame">
            <a:avLst>
              <a:gd name="adj1" fmla="val 19250"/>
              <a:gd name="adj2" fmla="val 24132"/>
            </a:avLst>
          </a:prstGeom>
          <a:solidFill>
            <a:srgbClr val="03D7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2" name="Half Frame 51">
            <a:extLst>
              <a:ext uri="{FF2B5EF4-FFF2-40B4-BE49-F238E27FC236}">
                <a16:creationId xmlns:a16="http://schemas.microsoft.com/office/drawing/2014/main" id="{1C0BEF5D-BB2B-4922-AB38-27169E0F23CF}"/>
              </a:ext>
            </a:extLst>
          </p:cNvPr>
          <p:cNvSpPr/>
          <p:nvPr/>
        </p:nvSpPr>
        <p:spPr>
          <a:xfrm flipH="1" flipV="1">
            <a:off x="11656695" y="6330950"/>
            <a:ext cx="422910" cy="426085"/>
          </a:xfrm>
          <a:prstGeom prst="halfFrame">
            <a:avLst>
              <a:gd name="adj1" fmla="val 19250"/>
              <a:gd name="adj2" fmla="val 24132"/>
            </a:avLst>
          </a:prstGeom>
          <a:solidFill>
            <a:srgbClr val="03D7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2541E8B-AFD4-4592-92A2-0C6E9959C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58905" y="6356350"/>
            <a:ext cx="400685" cy="299085"/>
          </a:xfrm>
        </p:spPr>
        <p:txBody>
          <a:bodyPr/>
          <a:lstStyle/>
          <a:p>
            <a:fld id="{823846F6-C520-406C-BA3E-8FBF8E6BA61B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116" t="1937" r="14331" b="3951"/>
          <a:stretch>
            <a:fillRect/>
          </a:stretch>
        </p:blipFill>
        <p:spPr>
          <a:xfrm>
            <a:off x="244475" y="1192530"/>
            <a:ext cx="5690870" cy="4922520"/>
          </a:xfrm>
          <a:custGeom>
            <a:avLst/>
            <a:gdLst>
              <a:gd name="TX0" fmla="*/ 820374 w 5690208"/>
              <a:gd name="TY0" fmla="*/ 0 h 4922146"/>
              <a:gd name="TX1" fmla="*/ 4869833 w 5690208"/>
              <a:gd name="TY1" fmla="*/ 0 h 4922146"/>
              <a:gd name="TX2" fmla="*/ 5690207 w 5690208"/>
              <a:gd name="TY2" fmla="*/ 820374 h 4922146"/>
              <a:gd name="TX3" fmla="*/ 5690207 w 5690208"/>
              <a:gd name="TY3" fmla="*/ 4101771 h 4922146"/>
              <a:gd name="TX4" fmla="*/ 4869833 w 5690208"/>
              <a:gd name="TY4" fmla="*/ 4922145 h 4922146"/>
              <a:gd name="TX5" fmla="*/ 820374 w 5690208"/>
              <a:gd name="TY5" fmla="*/ 4922145 h 4922146"/>
              <a:gd name="TX6" fmla="*/ 0 w 5690208"/>
              <a:gd name="TY6" fmla="*/ 4101771 h 4922146"/>
              <a:gd name="TX7" fmla="*/ 0 w 5690208"/>
              <a:gd name="TY7" fmla="*/ 820374 h 4922146"/>
              <a:gd name="TX8" fmla="*/ 820374 w 5690208"/>
              <a:gd name="TY8" fmla="*/ 0 h 4922146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5690208" h="4922146">
                <a:moveTo>
                  <a:pt x="820374" y="0"/>
                </a:moveTo>
                <a:lnTo>
                  <a:pt x="4869833" y="0"/>
                </a:lnTo>
                <a:cubicBezTo>
                  <a:pt x="5322913" y="0"/>
                  <a:pt x="5690207" y="367294"/>
                  <a:pt x="5690207" y="820374"/>
                </a:cubicBezTo>
                <a:lnTo>
                  <a:pt x="5690207" y="4101771"/>
                </a:lnTo>
                <a:cubicBezTo>
                  <a:pt x="5690207" y="4554851"/>
                  <a:pt x="5322913" y="4922145"/>
                  <a:pt x="4869833" y="4922145"/>
                </a:cubicBezTo>
                <a:lnTo>
                  <a:pt x="820374" y="4922145"/>
                </a:lnTo>
                <a:cubicBezTo>
                  <a:pt x="367294" y="4922145"/>
                  <a:pt x="0" y="4554851"/>
                  <a:pt x="0" y="4101771"/>
                </a:cubicBezTo>
                <a:lnTo>
                  <a:pt x="0" y="820374"/>
                </a:lnTo>
                <a:cubicBezTo>
                  <a:pt x="0" y="367294"/>
                  <a:pt x="367294" y="0"/>
                  <a:pt x="820374" y="0"/>
                </a:cubicBezTo>
                <a:close/>
              </a:path>
            </a:pathLst>
          </a:custGeom>
          <a:noFill/>
        </p:spPr>
      </p:pic>
      <p:sp>
        <p:nvSpPr>
          <p:cNvPr id="9" name="Rectangle: Rounded Corners 8"/>
          <p:cNvSpPr>
            <a:spLocks/>
          </p:cNvSpPr>
          <p:nvPr/>
        </p:nvSpPr>
        <p:spPr>
          <a:xfrm rot="2700000">
            <a:off x="6510020" y="1276985"/>
            <a:ext cx="800735" cy="800735"/>
          </a:xfrm>
          <a:prstGeom prst="roundRect">
            <a:avLst/>
          </a:prstGeom>
          <a:solidFill>
            <a:srgbClr val="03D7D6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/>
          </a:p>
        </p:txBody>
      </p:sp>
      <p:sp>
        <p:nvSpPr>
          <p:cNvPr id="21" name="Rectangle: Rounded Corners 20"/>
          <p:cNvSpPr>
            <a:spLocks/>
          </p:cNvSpPr>
          <p:nvPr/>
        </p:nvSpPr>
        <p:spPr>
          <a:xfrm rot="3600000">
            <a:off x="6693535" y="1259840"/>
            <a:ext cx="800735" cy="800735"/>
          </a:xfrm>
          <a:prstGeom prst="roundRect">
            <a:avLst/>
          </a:prstGeom>
          <a:noFill/>
          <a:ln w="12700" cap="flat" cmpd="sng">
            <a:solidFill>
              <a:srgbClr val="02939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/>
          </a:p>
        </p:txBody>
      </p:sp>
      <p:sp>
        <p:nvSpPr>
          <p:cNvPr id="34" name="Rectangle: Rounded Corners 33"/>
          <p:cNvSpPr>
            <a:spLocks/>
          </p:cNvSpPr>
          <p:nvPr/>
        </p:nvSpPr>
        <p:spPr>
          <a:xfrm rot="2700000">
            <a:off x="6510020" y="2985770"/>
            <a:ext cx="800735" cy="800735"/>
          </a:xfrm>
          <a:prstGeom prst="roundRect">
            <a:avLst/>
          </a:prstGeom>
          <a:solidFill>
            <a:srgbClr val="03D7D6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/>
          </a:p>
        </p:txBody>
      </p:sp>
      <p:sp>
        <p:nvSpPr>
          <p:cNvPr id="35" name="Rectangle: Rounded Corners 34"/>
          <p:cNvSpPr>
            <a:spLocks/>
          </p:cNvSpPr>
          <p:nvPr/>
        </p:nvSpPr>
        <p:spPr>
          <a:xfrm rot="3600000">
            <a:off x="6668135" y="3028950"/>
            <a:ext cx="800735" cy="800735"/>
          </a:xfrm>
          <a:prstGeom prst="roundRect">
            <a:avLst/>
          </a:prstGeom>
          <a:noFill/>
          <a:ln w="12700" cap="flat" cmpd="sng">
            <a:solidFill>
              <a:srgbClr val="02939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/>
          </a:p>
        </p:txBody>
      </p:sp>
      <p:sp>
        <p:nvSpPr>
          <p:cNvPr id="43" name="Rectangle: Rounded Corners 42"/>
          <p:cNvSpPr>
            <a:spLocks/>
          </p:cNvSpPr>
          <p:nvPr/>
        </p:nvSpPr>
        <p:spPr>
          <a:xfrm rot="2700000">
            <a:off x="6510020" y="4746625"/>
            <a:ext cx="800735" cy="800735"/>
          </a:xfrm>
          <a:prstGeom prst="roundRect">
            <a:avLst/>
          </a:prstGeom>
          <a:solidFill>
            <a:srgbClr val="03D7D6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/>
          </a:p>
        </p:txBody>
      </p:sp>
      <p:sp>
        <p:nvSpPr>
          <p:cNvPr id="46" name="Rectangle: Rounded Corners 45"/>
          <p:cNvSpPr>
            <a:spLocks/>
          </p:cNvSpPr>
          <p:nvPr/>
        </p:nvSpPr>
        <p:spPr>
          <a:xfrm rot="3600000">
            <a:off x="6693535" y="4763770"/>
            <a:ext cx="800735" cy="800735"/>
          </a:xfrm>
          <a:prstGeom prst="roundRect">
            <a:avLst/>
          </a:prstGeom>
          <a:noFill/>
          <a:ln w="12700" cap="flat" cmpd="sng">
            <a:solidFill>
              <a:srgbClr val="02939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/>
          </a:p>
        </p:txBody>
      </p:sp>
      <p:sp>
        <p:nvSpPr>
          <p:cNvPr id="22" name="Rectangle: Rounded Corners 21"/>
          <p:cNvSpPr>
            <a:spLocks/>
          </p:cNvSpPr>
          <p:nvPr/>
        </p:nvSpPr>
        <p:spPr>
          <a:xfrm>
            <a:off x="541020" y="1741805"/>
            <a:ext cx="4777105" cy="3894455"/>
          </a:xfrm>
          <a:prstGeom prst="roundRect">
            <a:avLst/>
          </a:prstGeom>
          <a:gradFill rotWithShape="1">
            <a:gsLst>
              <a:gs pos="0">
                <a:srgbClr val="03D7D6">
                  <a:alpha val="99000"/>
                </a:srgbClr>
              </a:gs>
              <a:gs pos="100000">
                <a:srgbClr val="029390">
                  <a:alpha val="75000"/>
                </a:srgbClr>
              </a:gs>
            </a:gsLst>
            <a:lin ang="4200000"/>
          </a:gra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spcBef>
                <a:spcPts val="1200"/>
              </a:spcBef>
              <a:buFontTx/>
              <a:buNone/>
            </a:pPr>
            <a:r>
              <a:rPr lang="ko-KR" sz="3600" b="1">
                <a:latin typeface="Century Gothic" charset="0"/>
                <a:ea typeface="Century Gothic" charset="0"/>
              </a:rPr>
              <a:t> 사용자 target</a:t>
            </a:r>
            <a:endParaRPr lang="ko-KR" altLang="en-US" sz="3600" b="1">
              <a:latin typeface="Century Gothic" charset="0"/>
              <a:ea typeface="Century Gothic" charset="0"/>
            </a:endParaRPr>
          </a:p>
          <a:p>
            <a:pPr marL="0" indent="0" algn="ctr" defTabSz="508000">
              <a:spcBef>
                <a:spcPts val="1200"/>
              </a:spcBef>
              <a:buFontTx/>
              <a:buNone/>
            </a:pPr>
            <a:r>
              <a:rPr lang="en-US" sz="1400">
                <a:latin typeface="+mj-lt"/>
                <a:ea typeface="Calibri Light" charset="0"/>
              </a:rPr>
              <a:t>Lorem ipsum dolor sit amet, consectetur adipiscing elit. Quisque dictum augue dui, sed euismod tortor molestie rhoncus. Maecenas faucibus congue elit accumsan scelerisque. Mauris ornare nunc vel nisi vehicula cursus.</a:t>
            </a:r>
            <a:endParaRPr lang="ko-KR" altLang="en-US" sz="1400">
              <a:latin typeface="+mj-lt"/>
              <a:ea typeface="Calibri Light" charset="0"/>
            </a:endParaRP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6D4F20E2-6F3F-4D5E-9E72-791725715EA1}"/>
              </a:ext>
            </a:extLst>
          </p:cNvPr>
          <p:cNvGrpSpPr/>
          <p:nvPr/>
        </p:nvGrpSpPr>
        <p:grpSpPr>
          <a:xfrm>
            <a:off x="6701790" y="3129915"/>
            <a:ext cx="527685" cy="563245"/>
            <a:chOff x="6701790" y="3129915"/>
            <a:chExt cx="527685" cy="563245"/>
          </a:xfrm>
        </p:grpSpPr>
        <p:sp>
          <p:nvSpPr>
            <p:cNvPr id="54" name="Freeform 88"/>
            <p:cNvSpPr>
              <a:spLocks/>
            </p:cNvSpPr>
            <p:nvPr/>
          </p:nvSpPr>
          <p:spPr bwMode="auto">
            <a:xfrm>
              <a:off x="7068820" y="3129915"/>
              <a:ext cx="161290" cy="171450"/>
            </a:xfrm>
            <a:custGeom>
              <a:avLst/>
              <a:gdLst>
                <a:gd name="TX0" fmla="*/ 26 w 30"/>
                <a:gd name="TY0" fmla="*/ 29 h 30"/>
                <a:gd name="TX1" fmla="*/ 26 w 30"/>
                <a:gd name="TY1" fmla="*/ 29 h 30"/>
                <a:gd name="TX2" fmla="*/ 26 w 30"/>
                <a:gd name="TY2" fmla="*/ 29 h 30"/>
                <a:gd name="TX3" fmla="*/ 26 w 30"/>
                <a:gd name="TY3" fmla="*/ 17 h 30"/>
                <a:gd name="TX4" fmla="*/ 12 w 30"/>
                <a:gd name="TY4" fmla="*/ 3 h 30"/>
                <a:gd name="TX5" fmla="*/ 0 w 30"/>
                <a:gd name="TY5" fmla="*/ 3 h 30"/>
                <a:gd name="TX6" fmla="*/ 26 w 30"/>
                <a:gd name="TY6" fmla="*/ 29 h 30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</a:cxnLst>
              <a:rect l="l" t="t" r="r" b="b"/>
              <a:pathLst>
                <a:path w="30" h="30">
                  <a:moveTo>
                    <a:pt x="26" y="29"/>
                  </a:moveTo>
                  <a:cubicBezTo>
                    <a:pt x="26" y="29"/>
                    <a:pt x="26" y="29"/>
                    <a:pt x="26" y="29"/>
                  </a:cubicBezTo>
                  <a:cubicBezTo>
                    <a:pt x="26" y="29"/>
                    <a:pt x="26" y="29"/>
                    <a:pt x="26" y="29"/>
                  </a:cubicBezTo>
                  <a:cubicBezTo>
                    <a:pt x="29" y="26"/>
                    <a:pt x="29" y="20"/>
                    <a:pt x="26" y="17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9" y="0"/>
                    <a:pt x="3" y="0"/>
                    <a:pt x="0" y="3"/>
                  </a:cubicBezTo>
                  <a:lnTo>
                    <a:pt x="26" y="29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/>
            </a:ln>
          </p:spPr>
          <p:txBody>
            <a:bodyPr vert="horz" wrap="square" lIns="91440" tIns="45720" rIns="91440" bIns="45720" numCol="1" anchor="t">
              <a:noAutofit/>
            </a:bodyPr>
            <a:lstStyle/>
            <a:p>
              <a:pPr marL="0" indent="0" defTabSz="508000">
                <a:buFontTx/>
                <a:buNone/>
              </a:pPr>
              <a:endParaRPr lang="ko-KR" altLang="en-US"/>
            </a:p>
          </p:txBody>
        </p:sp>
        <p:sp>
          <p:nvSpPr>
            <p:cNvPr id="55" name="Freeform 89"/>
            <p:cNvSpPr>
              <a:spLocks/>
            </p:cNvSpPr>
            <p:nvPr/>
          </p:nvSpPr>
          <p:spPr bwMode="auto">
            <a:xfrm>
              <a:off x="6701790" y="3527425"/>
              <a:ext cx="154305" cy="166370"/>
            </a:xfrm>
            <a:custGeom>
              <a:avLst/>
              <a:gdLst>
                <a:gd name="TX0" fmla="*/ 28 w 29"/>
                <a:gd name="TY0" fmla="*/ 26 h 29"/>
                <a:gd name="TX1" fmla="*/ 2 w 29"/>
                <a:gd name="TY1" fmla="*/ 0 h 29"/>
                <a:gd name="TX2" fmla="*/ 2 w 29"/>
                <a:gd name="TY2" fmla="*/ 0 h 29"/>
                <a:gd name="TX3" fmla="*/ 0 w 29"/>
                <a:gd name="TY3" fmla="*/ 6 h 29"/>
                <a:gd name="TX4" fmla="*/ 2 w 29"/>
                <a:gd name="TY4" fmla="*/ 12 h 29"/>
                <a:gd name="TX5" fmla="*/ 16 w 29"/>
                <a:gd name="TY5" fmla="*/ 26 h 29"/>
                <a:gd name="TX6" fmla="*/ 22 w 29"/>
                <a:gd name="TY6" fmla="*/ 28 h 29"/>
                <a:gd name="TX7" fmla="*/ 28 w 29"/>
                <a:gd name="TY7" fmla="*/ 26 h 29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</a:cxnLst>
              <a:rect l="l" t="t" r="r" b="b"/>
              <a:pathLst>
                <a:path w="29" h="29">
                  <a:moveTo>
                    <a:pt x="28" y="26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2"/>
                    <a:pt x="0" y="4"/>
                    <a:pt x="0" y="6"/>
                  </a:cubicBezTo>
                  <a:cubicBezTo>
                    <a:pt x="0" y="8"/>
                    <a:pt x="1" y="10"/>
                    <a:pt x="2" y="12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8" y="27"/>
                    <a:pt x="20" y="28"/>
                    <a:pt x="22" y="28"/>
                  </a:cubicBezTo>
                  <a:cubicBezTo>
                    <a:pt x="24" y="28"/>
                    <a:pt x="26" y="27"/>
                    <a:pt x="28" y="26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/>
            </a:ln>
          </p:spPr>
          <p:txBody>
            <a:bodyPr vert="horz" wrap="square" lIns="91440" tIns="45720" rIns="91440" bIns="45720" numCol="1" anchor="t">
              <a:noAutofit/>
            </a:bodyPr>
            <a:lstStyle/>
            <a:p>
              <a:pPr marL="0" indent="0" defTabSz="508000">
                <a:buFontTx/>
                <a:buNone/>
              </a:pPr>
              <a:endParaRPr lang="ko-KR" altLang="en-US"/>
            </a:p>
          </p:txBody>
        </p:sp>
        <p:sp>
          <p:nvSpPr>
            <p:cNvPr id="56" name="Freeform 90"/>
            <p:cNvSpPr>
              <a:spLocks/>
            </p:cNvSpPr>
            <p:nvPr/>
          </p:nvSpPr>
          <p:spPr bwMode="auto">
            <a:xfrm>
              <a:off x="6711315" y="3445510"/>
              <a:ext cx="221615" cy="228600"/>
            </a:xfrm>
            <a:custGeom>
              <a:avLst/>
              <a:gdLst>
                <a:gd name="TX0" fmla="*/ 3 w 41"/>
                <a:gd name="TY0" fmla="*/ 0 h 40"/>
                <a:gd name="TX1" fmla="*/ 3 w 41"/>
                <a:gd name="TY1" fmla="*/ 11 h 40"/>
                <a:gd name="TX2" fmla="*/ 29 w 41"/>
                <a:gd name="TY2" fmla="*/ 37 h 40"/>
                <a:gd name="TX3" fmla="*/ 34 w 41"/>
                <a:gd name="TY3" fmla="*/ 39 h 40"/>
                <a:gd name="TX4" fmla="*/ 40 w 41"/>
                <a:gd name="TY4" fmla="*/ 37 h 40"/>
                <a:gd name="TX5" fmla="*/ 3 w 41"/>
                <a:gd name="TY5" fmla="*/ 0 h 40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</a:cxnLst>
              <a:rect l="l" t="t" r="r" b="b"/>
              <a:pathLst>
                <a:path w="41" h="40">
                  <a:moveTo>
                    <a:pt x="3" y="0"/>
                  </a:moveTo>
                  <a:cubicBezTo>
                    <a:pt x="0" y="3"/>
                    <a:pt x="0" y="8"/>
                    <a:pt x="3" y="11"/>
                  </a:cubicBezTo>
                  <a:cubicBezTo>
                    <a:pt x="29" y="37"/>
                    <a:pt x="29" y="37"/>
                    <a:pt x="29" y="37"/>
                  </a:cubicBezTo>
                  <a:cubicBezTo>
                    <a:pt x="30" y="38"/>
                    <a:pt x="32" y="39"/>
                    <a:pt x="34" y="39"/>
                  </a:cubicBezTo>
                  <a:cubicBezTo>
                    <a:pt x="36" y="39"/>
                    <a:pt x="38" y="38"/>
                    <a:pt x="40" y="37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/>
            </a:ln>
          </p:spPr>
          <p:txBody>
            <a:bodyPr vert="horz" wrap="square" lIns="91440" tIns="45720" rIns="91440" bIns="45720" numCol="1" anchor="t">
              <a:noAutofit/>
            </a:bodyPr>
            <a:lstStyle/>
            <a:p>
              <a:pPr marL="0" indent="0" defTabSz="508000">
                <a:buFontTx/>
                <a:buNone/>
              </a:pPr>
              <a:endParaRPr lang="ko-KR" altLang="en-US"/>
            </a:p>
          </p:txBody>
        </p:sp>
        <p:sp>
          <p:nvSpPr>
            <p:cNvPr id="57" name="Freeform 91"/>
            <p:cNvSpPr>
              <a:spLocks/>
            </p:cNvSpPr>
            <p:nvPr/>
          </p:nvSpPr>
          <p:spPr bwMode="auto">
            <a:xfrm>
              <a:off x="6991985" y="3147695"/>
              <a:ext cx="214630" cy="234950"/>
            </a:xfrm>
            <a:custGeom>
              <a:avLst/>
              <a:gdLst>
                <a:gd name="TX0" fmla="*/ 0 w 40"/>
                <a:gd name="TY0" fmla="*/ 3 h 41"/>
                <a:gd name="TX1" fmla="*/ 37 w 40"/>
                <a:gd name="TY1" fmla="*/ 40 h 41"/>
                <a:gd name="TX2" fmla="*/ 39 w 40"/>
                <a:gd name="TY2" fmla="*/ 34 h 41"/>
                <a:gd name="TX3" fmla="*/ 37 w 40"/>
                <a:gd name="TY3" fmla="*/ 28 h 41"/>
                <a:gd name="TX4" fmla="*/ 12 w 40"/>
                <a:gd name="TY4" fmla="*/ 3 h 41"/>
                <a:gd name="TX5" fmla="*/ 0 w 40"/>
                <a:gd name="TY5" fmla="*/ 3 h 41"/>
                <a:gd name="TX6" fmla="*/ 0 w 40"/>
                <a:gd name="TY6" fmla="*/ 3 h 41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</a:cxnLst>
              <a:rect l="l" t="t" r="r" b="b"/>
              <a:pathLst>
                <a:path w="40" h="41">
                  <a:moveTo>
                    <a:pt x="0" y="3"/>
                  </a:moveTo>
                  <a:cubicBezTo>
                    <a:pt x="37" y="40"/>
                    <a:pt x="37" y="40"/>
                    <a:pt x="37" y="40"/>
                  </a:cubicBezTo>
                  <a:cubicBezTo>
                    <a:pt x="39" y="38"/>
                    <a:pt x="39" y="36"/>
                    <a:pt x="39" y="34"/>
                  </a:cubicBezTo>
                  <a:cubicBezTo>
                    <a:pt x="39" y="32"/>
                    <a:pt x="39" y="30"/>
                    <a:pt x="37" y="28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9" y="0"/>
                    <a:pt x="3" y="0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/>
            </a:ln>
          </p:spPr>
          <p:txBody>
            <a:bodyPr vert="horz" wrap="square" lIns="91440" tIns="45720" rIns="91440" bIns="45720" numCol="1" anchor="t">
              <a:noAutofit/>
            </a:bodyPr>
            <a:lstStyle/>
            <a:p>
              <a:pPr marL="0" indent="0" defTabSz="508000">
                <a:buFontTx/>
                <a:buNone/>
              </a:pPr>
              <a:endParaRPr lang="ko-KR" altLang="en-US"/>
            </a:p>
          </p:txBody>
        </p:sp>
        <p:sp>
          <p:nvSpPr>
            <p:cNvPr id="58" name="Freeform 92"/>
            <p:cNvSpPr>
              <a:spLocks/>
            </p:cNvSpPr>
            <p:nvPr/>
          </p:nvSpPr>
          <p:spPr bwMode="auto">
            <a:xfrm>
              <a:off x="6894830" y="3340735"/>
              <a:ext cx="137795" cy="148590"/>
            </a:xfrm>
            <a:custGeom>
              <a:avLst/>
              <a:gdLst>
                <a:gd name="TX0" fmla="*/ 33 w 60"/>
                <a:gd name="TY0" fmla="*/ 0 h 61"/>
                <a:gd name="TX1" fmla="*/ 0 w 60"/>
                <a:gd name="TY1" fmla="*/ 34 h 61"/>
                <a:gd name="TX2" fmla="*/ 26 w 60"/>
                <a:gd name="TY2" fmla="*/ 60 h 61"/>
                <a:gd name="TX3" fmla="*/ 59 w 60"/>
                <a:gd name="TY3" fmla="*/ 26 h 61"/>
                <a:gd name="TX4" fmla="*/ 33 w 60"/>
                <a:gd name="TY4" fmla="*/ 0 h 61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60" h="61">
                  <a:moveTo>
                    <a:pt x="33" y="0"/>
                  </a:moveTo>
                  <a:lnTo>
                    <a:pt x="0" y="34"/>
                  </a:lnTo>
                  <a:lnTo>
                    <a:pt x="26" y="60"/>
                  </a:lnTo>
                  <a:lnTo>
                    <a:pt x="59" y="26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/>
            </a:ln>
          </p:spPr>
          <p:txBody>
            <a:bodyPr vert="horz" wrap="square" lIns="91440" tIns="45720" rIns="91440" bIns="45720" numCol="1" anchor="t">
              <a:noAutofit/>
            </a:bodyPr>
            <a:lstStyle/>
            <a:p>
              <a:pPr marL="0" indent="0" defTabSz="508000">
                <a:buFontTx/>
                <a:buNone/>
              </a:pPr>
              <a:endParaRPr lang="ko-KR" altLang="en-US"/>
            </a:p>
          </p:txBody>
        </p:sp>
        <p:sp>
          <p:nvSpPr>
            <p:cNvPr id="59" name="Freeform 93"/>
            <p:cNvSpPr>
              <a:spLocks/>
            </p:cNvSpPr>
            <p:nvPr/>
          </p:nvSpPr>
          <p:spPr bwMode="auto">
            <a:xfrm>
              <a:off x="6729730" y="3347720"/>
              <a:ext cx="291465" cy="309880"/>
            </a:xfrm>
            <a:custGeom>
              <a:avLst/>
              <a:gdLst>
                <a:gd name="TX0" fmla="*/ 51 w 54"/>
                <a:gd name="TY0" fmla="*/ 40 h 54"/>
                <a:gd name="TX1" fmla="*/ 14 w 54"/>
                <a:gd name="TY1" fmla="*/ 3 h 54"/>
                <a:gd name="TX2" fmla="*/ 3 w 54"/>
                <a:gd name="TY2" fmla="*/ 3 h 54"/>
                <a:gd name="TX3" fmla="*/ 3 w 54"/>
                <a:gd name="TY3" fmla="*/ 14 h 54"/>
                <a:gd name="TX4" fmla="*/ 40 w 54"/>
                <a:gd name="TY4" fmla="*/ 51 h 54"/>
                <a:gd name="TX5" fmla="*/ 45 w 54"/>
                <a:gd name="TY5" fmla="*/ 53 h 54"/>
                <a:gd name="TX6" fmla="*/ 51 w 54"/>
                <a:gd name="TY6" fmla="*/ 51 h 54"/>
                <a:gd name="TX7" fmla="*/ 53 w 54"/>
                <a:gd name="TY7" fmla="*/ 45 h 54"/>
                <a:gd name="TX8" fmla="*/ 51 w 54"/>
                <a:gd name="TY8" fmla="*/ 40 h 54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</a:cxnLst>
              <a:rect l="l" t="t" r="r" b="b"/>
              <a:pathLst>
                <a:path w="54" h="54">
                  <a:moveTo>
                    <a:pt x="51" y="40"/>
                  </a:moveTo>
                  <a:cubicBezTo>
                    <a:pt x="14" y="3"/>
                    <a:pt x="14" y="3"/>
                    <a:pt x="14" y="3"/>
                  </a:cubicBezTo>
                  <a:cubicBezTo>
                    <a:pt x="11" y="0"/>
                    <a:pt x="6" y="0"/>
                    <a:pt x="3" y="3"/>
                  </a:cubicBezTo>
                  <a:cubicBezTo>
                    <a:pt x="0" y="6"/>
                    <a:pt x="0" y="11"/>
                    <a:pt x="3" y="14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1" y="53"/>
                    <a:pt x="43" y="53"/>
                    <a:pt x="45" y="53"/>
                  </a:cubicBezTo>
                  <a:cubicBezTo>
                    <a:pt x="48" y="53"/>
                    <a:pt x="50" y="53"/>
                    <a:pt x="51" y="51"/>
                  </a:cubicBezTo>
                  <a:cubicBezTo>
                    <a:pt x="53" y="50"/>
                    <a:pt x="53" y="48"/>
                    <a:pt x="53" y="45"/>
                  </a:cubicBezTo>
                  <a:cubicBezTo>
                    <a:pt x="53" y="43"/>
                    <a:pt x="53" y="41"/>
                    <a:pt x="51" y="4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/>
            </a:ln>
          </p:spPr>
          <p:txBody>
            <a:bodyPr vert="horz" wrap="square" lIns="91440" tIns="45720" rIns="91440" bIns="45720" numCol="1" anchor="t">
              <a:noAutofit/>
            </a:bodyPr>
            <a:lstStyle/>
            <a:p>
              <a:pPr marL="0" indent="0" defTabSz="508000">
                <a:buFontTx/>
                <a:buNone/>
              </a:pPr>
              <a:endParaRPr lang="ko-KR" altLang="en-US"/>
            </a:p>
          </p:txBody>
        </p:sp>
        <p:sp>
          <p:nvSpPr>
            <p:cNvPr id="60" name="Freeform 94"/>
            <p:cNvSpPr>
              <a:spLocks/>
            </p:cNvSpPr>
            <p:nvPr/>
          </p:nvSpPr>
          <p:spPr bwMode="auto">
            <a:xfrm>
              <a:off x="6898640" y="3164840"/>
              <a:ext cx="298450" cy="311150"/>
            </a:xfrm>
            <a:custGeom>
              <a:avLst/>
              <a:gdLst>
                <a:gd name="TX0" fmla="*/ 51 w 55"/>
                <a:gd name="TY0" fmla="*/ 40 h 54"/>
                <a:gd name="TX1" fmla="*/ 14 w 55"/>
                <a:gd name="TY1" fmla="*/ 3 h 54"/>
                <a:gd name="TX2" fmla="*/ 3 w 55"/>
                <a:gd name="TY2" fmla="*/ 3 h 54"/>
                <a:gd name="TX3" fmla="*/ 3 w 55"/>
                <a:gd name="TY3" fmla="*/ 14 h 54"/>
                <a:gd name="TX4" fmla="*/ 40 w 55"/>
                <a:gd name="TY4" fmla="*/ 51 h 54"/>
                <a:gd name="TX5" fmla="*/ 46 w 55"/>
                <a:gd name="TY5" fmla="*/ 53 h 54"/>
                <a:gd name="TX6" fmla="*/ 51 w 55"/>
                <a:gd name="TY6" fmla="*/ 51 h 54"/>
                <a:gd name="TX7" fmla="*/ 54 w 55"/>
                <a:gd name="TY7" fmla="*/ 45 h 54"/>
                <a:gd name="TX8" fmla="*/ 51 w 55"/>
                <a:gd name="TY8" fmla="*/ 40 h 54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</a:cxnLst>
              <a:rect l="l" t="t" r="r" b="b"/>
              <a:pathLst>
                <a:path w="55" h="54">
                  <a:moveTo>
                    <a:pt x="51" y="40"/>
                  </a:moveTo>
                  <a:cubicBezTo>
                    <a:pt x="14" y="3"/>
                    <a:pt x="14" y="3"/>
                    <a:pt x="14" y="3"/>
                  </a:cubicBezTo>
                  <a:cubicBezTo>
                    <a:pt x="11" y="0"/>
                    <a:pt x="6" y="0"/>
                    <a:pt x="3" y="3"/>
                  </a:cubicBezTo>
                  <a:cubicBezTo>
                    <a:pt x="0" y="6"/>
                    <a:pt x="0" y="11"/>
                    <a:pt x="3" y="14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1" y="52"/>
                    <a:pt x="43" y="53"/>
                    <a:pt x="46" y="53"/>
                  </a:cubicBezTo>
                  <a:cubicBezTo>
                    <a:pt x="48" y="53"/>
                    <a:pt x="50" y="52"/>
                    <a:pt x="51" y="51"/>
                  </a:cubicBezTo>
                  <a:cubicBezTo>
                    <a:pt x="53" y="49"/>
                    <a:pt x="54" y="47"/>
                    <a:pt x="54" y="45"/>
                  </a:cubicBezTo>
                  <a:cubicBezTo>
                    <a:pt x="54" y="43"/>
                    <a:pt x="53" y="41"/>
                    <a:pt x="51" y="4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/>
            </a:ln>
          </p:spPr>
          <p:txBody>
            <a:bodyPr vert="horz" wrap="square" lIns="91440" tIns="45720" rIns="91440" bIns="45720" numCol="1" anchor="t">
              <a:noAutofit/>
            </a:bodyPr>
            <a:lstStyle/>
            <a:p>
              <a:pPr marL="0" indent="0" defTabSz="508000">
                <a:buFontTx/>
                <a:buNone/>
              </a:pPr>
              <a:endParaRPr lang="ko-KR" altLang="en-US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B76E7253-DF2F-45B0-98FD-FE5B8A508A9E}"/>
              </a:ext>
            </a:extLst>
          </p:cNvPr>
          <p:cNvGrpSpPr/>
          <p:nvPr/>
        </p:nvGrpSpPr>
        <p:grpSpPr>
          <a:xfrm>
            <a:off x="6788785" y="1412240"/>
            <a:ext cx="241935" cy="530225"/>
            <a:chOff x="6788785" y="1412240"/>
            <a:chExt cx="241935" cy="530225"/>
          </a:xfrm>
        </p:grpSpPr>
        <p:sp>
          <p:nvSpPr>
            <p:cNvPr id="62" name="Freeform 157"/>
            <p:cNvSpPr>
              <a:spLocks/>
            </p:cNvSpPr>
            <p:nvPr/>
          </p:nvSpPr>
          <p:spPr bwMode="auto">
            <a:xfrm>
              <a:off x="6788785" y="1412240"/>
              <a:ext cx="242570" cy="109855"/>
            </a:xfrm>
            <a:custGeom>
              <a:avLst/>
              <a:gdLst>
                <a:gd name="TX0" fmla="*/ 44 w 45"/>
                <a:gd name="TY0" fmla="*/ 20 h 21"/>
                <a:gd name="TX1" fmla="*/ 44 w 45"/>
                <a:gd name="TY1" fmla="*/ 18 h 21"/>
                <a:gd name="TX2" fmla="*/ 34 w 45"/>
                <a:gd name="TY2" fmla="*/ 8 h 21"/>
                <a:gd name="TX3" fmla="*/ 24 w 45"/>
                <a:gd name="TY3" fmla="*/ 8 h 21"/>
                <a:gd name="TX4" fmla="*/ 24 w 45"/>
                <a:gd name="TY4" fmla="*/ 0 h 21"/>
                <a:gd name="TX5" fmla="*/ 20 w 45"/>
                <a:gd name="TY5" fmla="*/ 0 h 21"/>
                <a:gd name="TX6" fmla="*/ 20 w 45"/>
                <a:gd name="TY6" fmla="*/ 8 h 21"/>
                <a:gd name="TX7" fmla="*/ 10 w 45"/>
                <a:gd name="TY7" fmla="*/ 8 h 21"/>
                <a:gd name="TX8" fmla="*/ 0 w 45"/>
                <a:gd name="TY8" fmla="*/ 18 h 21"/>
                <a:gd name="TX9" fmla="*/ 0 w 45"/>
                <a:gd name="TY9" fmla="*/ 20 h 21"/>
                <a:gd name="TX10" fmla="*/ 44 w 45"/>
                <a:gd name="TY10" fmla="*/ 20 h 21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</a:cxnLst>
              <a:rect l="l" t="t" r="r" b="b"/>
              <a:pathLst>
                <a:path w="45" h="21">
                  <a:moveTo>
                    <a:pt x="44" y="20"/>
                  </a:moveTo>
                  <a:cubicBezTo>
                    <a:pt x="44" y="18"/>
                    <a:pt x="44" y="18"/>
                    <a:pt x="44" y="18"/>
                  </a:cubicBezTo>
                  <a:cubicBezTo>
                    <a:pt x="44" y="13"/>
                    <a:pt x="40" y="8"/>
                    <a:pt x="34" y="8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4" y="8"/>
                    <a:pt x="0" y="13"/>
                    <a:pt x="0" y="18"/>
                  </a:cubicBezTo>
                  <a:cubicBezTo>
                    <a:pt x="0" y="20"/>
                    <a:pt x="0" y="20"/>
                    <a:pt x="0" y="20"/>
                  </a:cubicBezTo>
                  <a:lnTo>
                    <a:pt x="44" y="2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/>
            </a:ln>
          </p:spPr>
          <p:txBody>
            <a:bodyPr vert="horz" wrap="square" lIns="91440" tIns="45720" rIns="91440" bIns="45720" numCol="1" anchor="t">
              <a:noAutofit/>
            </a:bodyPr>
            <a:lstStyle/>
            <a:p>
              <a:pPr marL="0" indent="0" defTabSz="508000">
                <a:buFontTx/>
                <a:buNone/>
              </a:pPr>
              <a:endParaRPr lang="ko-KR" altLang="en-US"/>
            </a:p>
          </p:txBody>
        </p:sp>
        <p:sp>
          <p:nvSpPr>
            <p:cNvPr id="63" name="Freeform 158"/>
            <p:cNvSpPr>
              <a:spLocks noEditPoints="1"/>
            </p:cNvSpPr>
            <p:nvPr/>
          </p:nvSpPr>
          <p:spPr bwMode="auto">
            <a:xfrm>
              <a:off x="6788785" y="1544320"/>
              <a:ext cx="242570" cy="398145"/>
            </a:xfrm>
            <a:custGeom>
              <a:avLst/>
              <a:gdLst>
                <a:gd name="TX0" fmla="*/ 44 w 45"/>
                <a:gd name="TY0" fmla="*/ 8 h 73"/>
                <a:gd name="TX1" fmla="*/ 44 w 45"/>
                <a:gd name="TY1" fmla="*/ 0 h 73"/>
                <a:gd name="TX2" fmla="*/ 0 w 45"/>
                <a:gd name="TY2" fmla="*/ 0 h 73"/>
                <a:gd name="TX3" fmla="*/ 0 w 45"/>
                <a:gd name="TY3" fmla="*/ 8 h 73"/>
                <a:gd name="TX4" fmla="*/ 1 w 45"/>
                <a:gd name="TY4" fmla="*/ 9 h 73"/>
                <a:gd name="TX5" fmla="*/ 9 w 45"/>
                <a:gd name="TY5" fmla="*/ 18 h 73"/>
                <a:gd name="TX6" fmla="*/ 1 w 45"/>
                <a:gd name="TY6" fmla="*/ 27 h 73"/>
                <a:gd name="TX7" fmla="*/ 0 w 45"/>
                <a:gd name="TY7" fmla="*/ 28 h 73"/>
                <a:gd name="TX8" fmla="*/ 0 w 45"/>
                <a:gd name="TY8" fmla="*/ 62 h 73"/>
                <a:gd name="TX9" fmla="*/ 10 w 45"/>
                <a:gd name="TY9" fmla="*/ 72 h 73"/>
                <a:gd name="TX10" fmla="*/ 34 w 45"/>
                <a:gd name="TY10" fmla="*/ 72 h 73"/>
                <a:gd name="TX11" fmla="*/ 44 w 45"/>
                <a:gd name="TY11" fmla="*/ 62 h 73"/>
                <a:gd name="TX12" fmla="*/ 44 w 45"/>
                <a:gd name="TY12" fmla="*/ 28 h 73"/>
                <a:gd name="TX13" fmla="*/ 43 w 45"/>
                <a:gd name="TY13" fmla="*/ 27 h 73"/>
                <a:gd name="TX14" fmla="*/ 35 w 45"/>
                <a:gd name="TY14" fmla="*/ 18 h 73"/>
                <a:gd name="TX15" fmla="*/ 43 w 45"/>
                <a:gd name="TY15" fmla="*/ 9 h 73"/>
                <a:gd name="TX16" fmla="*/ 44 w 45"/>
                <a:gd name="TY16" fmla="*/ 8 h 73"/>
                <a:gd name="TX18" fmla="*/ 30 w 45"/>
                <a:gd name="TY18" fmla="*/ 43 h 73"/>
                <a:gd name="TX19" fmla="*/ 22 w 45"/>
                <a:gd name="TY19" fmla="*/ 57 h 73"/>
                <a:gd name="TX20" fmla="*/ 19 w 45"/>
                <a:gd name="TY20" fmla="*/ 58 h 73"/>
                <a:gd name="TX21" fmla="*/ 18 w 45"/>
                <a:gd name="TY21" fmla="*/ 55 h 73"/>
                <a:gd name="TX22" fmla="*/ 25 w 45"/>
                <a:gd name="TY22" fmla="*/ 44 h 73"/>
                <a:gd name="TX23" fmla="*/ 16 w 45"/>
                <a:gd name="TY23" fmla="*/ 44 h 73"/>
                <a:gd name="TX24" fmla="*/ 14 w 45"/>
                <a:gd name="TY24" fmla="*/ 43 h 73"/>
                <a:gd name="TX25" fmla="*/ 14 w 45"/>
                <a:gd name="TY25" fmla="*/ 41 h 73"/>
                <a:gd name="TX26" fmla="*/ 22 w 45"/>
                <a:gd name="TY26" fmla="*/ 29 h 73"/>
                <a:gd name="TX27" fmla="*/ 25 w 45"/>
                <a:gd name="TY27" fmla="*/ 28 h 73"/>
                <a:gd name="TX28" fmla="*/ 26 w 45"/>
                <a:gd name="TY28" fmla="*/ 31 h 73"/>
                <a:gd name="TX29" fmla="*/ 20 w 45"/>
                <a:gd name="TY29" fmla="*/ 40 h 73"/>
                <a:gd name="TX30" fmla="*/ 28 w 45"/>
                <a:gd name="TY30" fmla="*/ 40 h 73"/>
                <a:gd name="TX31" fmla="*/ 30 w 45"/>
                <a:gd name="TY31" fmla="*/ 41 h 73"/>
                <a:gd name="TX32" fmla="*/ 30 w 45"/>
                <a:gd name="TY32" fmla="*/ 43 h 73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</a:cxnLst>
              <a:rect l="l" t="t" r="r" b="b"/>
              <a:pathLst>
                <a:path w="45" h="73">
                  <a:moveTo>
                    <a:pt x="44" y="8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9"/>
                    <a:pt x="0" y="9"/>
                    <a:pt x="1" y="9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1" y="27"/>
                    <a:pt x="1" y="27"/>
                    <a:pt x="1" y="27"/>
                  </a:cubicBezTo>
                  <a:cubicBezTo>
                    <a:pt x="0" y="27"/>
                    <a:pt x="0" y="27"/>
                    <a:pt x="0" y="28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0" y="68"/>
                    <a:pt x="4" y="72"/>
                    <a:pt x="10" y="72"/>
                  </a:cubicBezTo>
                  <a:cubicBezTo>
                    <a:pt x="34" y="72"/>
                    <a:pt x="34" y="72"/>
                    <a:pt x="34" y="72"/>
                  </a:cubicBezTo>
                  <a:cubicBezTo>
                    <a:pt x="40" y="72"/>
                    <a:pt x="44" y="68"/>
                    <a:pt x="44" y="62"/>
                  </a:cubicBezTo>
                  <a:cubicBezTo>
                    <a:pt x="44" y="28"/>
                    <a:pt x="44" y="28"/>
                    <a:pt x="44" y="28"/>
                  </a:cubicBezTo>
                  <a:cubicBezTo>
                    <a:pt x="44" y="27"/>
                    <a:pt x="44" y="27"/>
                    <a:pt x="43" y="27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43" y="9"/>
                    <a:pt x="43" y="9"/>
                    <a:pt x="43" y="9"/>
                  </a:cubicBezTo>
                  <a:cubicBezTo>
                    <a:pt x="44" y="9"/>
                    <a:pt x="44" y="9"/>
                    <a:pt x="44" y="8"/>
                  </a:cubicBezTo>
                  <a:close/>
                  <a:moveTo>
                    <a:pt x="30" y="43"/>
                  </a:moveTo>
                  <a:cubicBezTo>
                    <a:pt x="22" y="57"/>
                    <a:pt x="22" y="57"/>
                    <a:pt x="22" y="57"/>
                  </a:cubicBezTo>
                  <a:cubicBezTo>
                    <a:pt x="21" y="58"/>
                    <a:pt x="20" y="58"/>
                    <a:pt x="19" y="58"/>
                  </a:cubicBezTo>
                  <a:cubicBezTo>
                    <a:pt x="18" y="57"/>
                    <a:pt x="18" y="56"/>
                    <a:pt x="18" y="55"/>
                  </a:cubicBezTo>
                  <a:cubicBezTo>
                    <a:pt x="25" y="44"/>
                    <a:pt x="25" y="44"/>
                    <a:pt x="25" y="44"/>
                  </a:cubicBezTo>
                  <a:cubicBezTo>
                    <a:pt x="16" y="44"/>
                    <a:pt x="16" y="44"/>
                    <a:pt x="16" y="44"/>
                  </a:cubicBezTo>
                  <a:cubicBezTo>
                    <a:pt x="15" y="44"/>
                    <a:pt x="15" y="44"/>
                    <a:pt x="14" y="43"/>
                  </a:cubicBezTo>
                  <a:cubicBezTo>
                    <a:pt x="14" y="42"/>
                    <a:pt x="14" y="42"/>
                    <a:pt x="14" y="41"/>
                  </a:cubicBezTo>
                  <a:cubicBezTo>
                    <a:pt x="22" y="29"/>
                    <a:pt x="22" y="29"/>
                    <a:pt x="22" y="29"/>
                  </a:cubicBezTo>
                  <a:cubicBezTo>
                    <a:pt x="23" y="28"/>
                    <a:pt x="24" y="28"/>
                    <a:pt x="25" y="28"/>
                  </a:cubicBezTo>
                  <a:cubicBezTo>
                    <a:pt x="26" y="29"/>
                    <a:pt x="26" y="30"/>
                    <a:pt x="26" y="31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28" y="40"/>
                    <a:pt x="28" y="40"/>
                    <a:pt x="28" y="40"/>
                  </a:cubicBezTo>
                  <a:cubicBezTo>
                    <a:pt x="29" y="40"/>
                    <a:pt x="29" y="40"/>
                    <a:pt x="30" y="41"/>
                  </a:cubicBezTo>
                  <a:cubicBezTo>
                    <a:pt x="30" y="42"/>
                    <a:pt x="30" y="42"/>
                    <a:pt x="30" y="43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/>
            </a:ln>
          </p:spPr>
          <p:txBody>
            <a:bodyPr vert="horz" wrap="square" lIns="91440" tIns="45720" rIns="91440" bIns="45720" numCol="1" anchor="t">
              <a:noAutofit/>
            </a:bodyPr>
            <a:lstStyle/>
            <a:p>
              <a:pPr marL="0" indent="0" defTabSz="508000">
                <a:buFontTx/>
                <a:buNone/>
              </a:pPr>
              <a:endParaRPr lang="ko-KR" altLang="en-US"/>
            </a:p>
          </p:txBody>
        </p:sp>
      </p:grpSp>
      <p:sp>
        <p:nvSpPr>
          <p:cNvPr id="64" name="Freeform 200"/>
          <p:cNvSpPr>
            <a:spLocks noEditPoints="1"/>
          </p:cNvSpPr>
          <p:nvPr/>
        </p:nvSpPr>
        <p:spPr bwMode="auto">
          <a:xfrm>
            <a:off x="6698615" y="4850765"/>
            <a:ext cx="490855" cy="454025"/>
          </a:xfrm>
          <a:custGeom>
            <a:avLst/>
            <a:gdLst>
              <a:gd name="TX0" fmla="*/ 70 w 90"/>
              <a:gd name="TY0" fmla="*/ 32 h 83"/>
              <a:gd name="TX1" fmla="*/ 49 w 90"/>
              <a:gd name="TY1" fmla="*/ 48 h 83"/>
              <a:gd name="TX2" fmla="*/ 40 w 90"/>
              <a:gd name="TY2" fmla="*/ 44 h 83"/>
              <a:gd name="TX3" fmla="*/ 25 w 90"/>
              <a:gd name="TY3" fmla="*/ 47 h 83"/>
              <a:gd name="TX4" fmla="*/ 27 w 90"/>
              <a:gd name="TY4" fmla="*/ 36 h 83"/>
              <a:gd name="TX5" fmla="*/ 27 w 90"/>
              <a:gd name="TY5" fmla="*/ 32 h 83"/>
              <a:gd name="TX6" fmla="*/ 27 w 90"/>
              <a:gd name="TY6" fmla="*/ 31 h 83"/>
              <a:gd name="TX7" fmla="*/ 34 w 90"/>
              <a:gd name="TY7" fmla="*/ 20 h 83"/>
              <a:gd name="TX8" fmla="*/ 29 w 90"/>
              <a:gd name="TY8" fmla="*/ 17 h 83"/>
              <a:gd name="TX9" fmla="*/ 23 w 90"/>
              <a:gd name="TY9" fmla="*/ 25 h 83"/>
              <a:gd name="TX10" fmla="*/ 20 w 90"/>
              <a:gd name="TY10" fmla="*/ 26 h 83"/>
              <a:gd name="TX11" fmla="*/ 19 w 90"/>
              <a:gd name="TY11" fmla="*/ 23 h 83"/>
              <a:gd name="TX12" fmla="*/ 27 w 90"/>
              <a:gd name="TY12" fmla="*/ 13 h 83"/>
              <a:gd name="TX13" fmla="*/ 30 w 90"/>
              <a:gd name="TY13" fmla="*/ 12 h 83"/>
              <a:gd name="TX14" fmla="*/ 38 w 90"/>
              <a:gd name="TY14" fmla="*/ 18 h 83"/>
              <a:gd name="TX15" fmla="*/ 39 w 90"/>
              <a:gd name="TY15" fmla="*/ 21 h 83"/>
              <a:gd name="TX16" fmla="*/ 34 w 90"/>
              <a:gd name="TY16" fmla="*/ 28 h 83"/>
              <a:gd name="TX17" fmla="*/ 32 w 90"/>
              <a:gd name="TY17" fmla="*/ 31 h 83"/>
              <a:gd name="TX18" fmla="*/ 31 w 90"/>
              <a:gd name="TY18" fmla="*/ 33 h 83"/>
              <a:gd name="TX19" fmla="*/ 32 w 90"/>
              <a:gd name="TY19" fmla="*/ 34 h 83"/>
              <a:gd name="TX20" fmla="*/ 34 w 90"/>
              <a:gd name="TY20" fmla="*/ 35 h 83"/>
              <a:gd name="TX21" fmla="*/ 36 w 90"/>
              <a:gd name="TY21" fmla="*/ 36 h 83"/>
              <a:gd name="TX22" fmla="*/ 37 w 90"/>
              <a:gd name="TY22" fmla="*/ 35 h 83"/>
              <a:gd name="TX23" fmla="*/ 48 w 90"/>
              <a:gd name="TY23" fmla="*/ 20 h 83"/>
              <a:gd name="TX24" fmla="*/ 48 w 90"/>
              <a:gd name="TY24" fmla="*/ 17 h 83"/>
              <a:gd name="TX25" fmla="*/ 26 w 90"/>
              <a:gd name="TY25" fmla="*/ 1 h 83"/>
              <a:gd name="TX26" fmla="*/ 25 w 90"/>
              <a:gd name="TY26" fmla="*/ 1 h 83"/>
              <a:gd name="TX27" fmla="*/ 23 w 90"/>
              <a:gd name="TY27" fmla="*/ 1 h 83"/>
              <a:gd name="TX28" fmla="*/ 8 w 90"/>
              <a:gd name="TY28" fmla="*/ 22 h 83"/>
              <a:gd name="TX29" fmla="*/ 1 w 90"/>
              <a:gd name="TY29" fmla="*/ 60 h 83"/>
              <a:gd name="TX30" fmla="*/ 16 w 90"/>
              <a:gd name="TY30" fmla="*/ 76 h 83"/>
              <a:gd name="TX31" fmla="*/ 48 w 90"/>
              <a:gd name="TY31" fmla="*/ 82 h 83"/>
              <a:gd name="TX32" fmla="*/ 89 w 90"/>
              <a:gd name="TY32" fmla="*/ 54 h 83"/>
              <a:gd name="TX33" fmla="*/ 70 w 90"/>
              <a:gd name="TY33" fmla="*/ 32 h 83"/>
              <a:gd name="TX35" fmla="*/ 76 w 90"/>
              <a:gd name="TY35" fmla="*/ 62 h 83"/>
              <a:gd name="TX36" fmla="*/ 68 w 90"/>
              <a:gd name="TY36" fmla="*/ 66 h 83"/>
              <a:gd name="TX37" fmla="*/ 68 w 90"/>
              <a:gd name="TY37" fmla="*/ 66 h 83"/>
              <a:gd name="TX38" fmla="*/ 67 w 90"/>
              <a:gd name="TY38" fmla="*/ 66 h 83"/>
              <a:gd name="TX39" fmla="*/ 66 w 90"/>
              <a:gd name="TY39" fmla="*/ 66 h 83"/>
              <a:gd name="TX40" fmla="*/ 66 w 90"/>
              <a:gd name="TY40" fmla="*/ 66 h 83"/>
              <a:gd name="TX41" fmla="*/ 58 w 90"/>
              <a:gd name="TY41" fmla="*/ 62 h 83"/>
              <a:gd name="TX42" fmla="*/ 57 w 90"/>
              <a:gd name="TY42" fmla="*/ 59 h 83"/>
              <a:gd name="TX43" fmla="*/ 60 w 90"/>
              <a:gd name="TY43" fmla="*/ 58 h 83"/>
              <a:gd name="TX44" fmla="*/ 65 w 90"/>
              <a:gd name="TY44" fmla="*/ 61 h 83"/>
              <a:gd name="TX45" fmla="*/ 65 w 90"/>
              <a:gd name="TY45" fmla="*/ 52 h 83"/>
              <a:gd name="TX46" fmla="*/ 63 w 90"/>
              <a:gd name="TY46" fmla="*/ 52 h 83"/>
              <a:gd name="TX47" fmla="*/ 61 w 90"/>
              <a:gd name="TY47" fmla="*/ 50 h 83"/>
              <a:gd name="TX48" fmla="*/ 63 w 90"/>
              <a:gd name="TY48" fmla="*/ 48 h 83"/>
              <a:gd name="TX49" fmla="*/ 65 w 90"/>
              <a:gd name="TY49" fmla="*/ 48 h 83"/>
              <a:gd name="TX50" fmla="*/ 65 w 90"/>
              <a:gd name="TY50" fmla="*/ 44 h 83"/>
              <a:gd name="TX51" fmla="*/ 67 w 90"/>
              <a:gd name="TY51" fmla="*/ 42 h 83"/>
              <a:gd name="TX52" fmla="*/ 69 w 90"/>
              <a:gd name="TY52" fmla="*/ 44 h 83"/>
              <a:gd name="TX53" fmla="*/ 69 w 90"/>
              <a:gd name="TY53" fmla="*/ 48 h 83"/>
              <a:gd name="TX54" fmla="*/ 71 w 90"/>
              <a:gd name="TY54" fmla="*/ 48 h 83"/>
              <a:gd name="TX55" fmla="*/ 73 w 90"/>
              <a:gd name="TY55" fmla="*/ 50 h 83"/>
              <a:gd name="TX56" fmla="*/ 71 w 90"/>
              <a:gd name="TY56" fmla="*/ 52 h 83"/>
              <a:gd name="TX57" fmla="*/ 69 w 90"/>
              <a:gd name="TY57" fmla="*/ 52 h 83"/>
              <a:gd name="TX58" fmla="*/ 69 w 90"/>
              <a:gd name="TY58" fmla="*/ 61 h 83"/>
              <a:gd name="TX59" fmla="*/ 74 w 90"/>
              <a:gd name="TY59" fmla="*/ 58 h 83"/>
              <a:gd name="TX60" fmla="*/ 77 w 90"/>
              <a:gd name="TY60" fmla="*/ 59 h 83"/>
              <a:gd name="TX61" fmla="*/ 76 w 90"/>
              <a:gd name="TY61" fmla="*/ 62 h 83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1" y="TY11"/>
              </a:cxn>
              <a:cxn ang="0">
                <a:pos x="TX12" y="TY12"/>
              </a:cxn>
              <a:cxn ang="0">
                <a:pos x="TX13" y="TY13"/>
              </a:cxn>
              <a:cxn ang="0">
                <a:pos x="TX14" y="TY14"/>
              </a:cxn>
              <a:cxn ang="0">
                <a:pos x="TX15" y="TY15"/>
              </a:cxn>
              <a:cxn ang="0">
                <a:pos x="TX16" y="TY16"/>
              </a:cxn>
              <a:cxn ang="0">
                <a:pos x="TX17" y="TY17"/>
              </a:cxn>
              <a:cxn ang="0">
                <a:pos x="TX18" y="TY18"/>
              </a:cxn>
              <a:cxn ang="0">
                <a:pos x="TX19" y="TY19"/>
              </a:cxn>
              <a:cxn ang="0">
                <a:pos x="TX20" y="TY20"/>
              </a:cxn>
              <a:cxn ang="0">
                <a:pos x="TX21" y="TY21"/>
              </a:cxn>
              <a:cxn ang="0">
                <a:pos x="TX22" y="TY22"/>
              </a:cxn>
              <a:cxn ang="0">
                <a:pos x="TX23" y="TY23"/>
              </a:cxn>
              <a:cxn ang="0">
                <a:pos x="TX24" y="TY24"/>
              </a:cxn>
              <a:cxn ang="0">
                <a:pos x="TX25" y="TY25"/>
              </a:cxn>
              <a:cxn ang="0">
                <a:pos x="TX26" y="TY26"/>
              </a:cxn>
              <a:cxn ang="0">
                <a:pos x="TX27" y="TY27"/>
              </a:cxn>
              <a:cxn ang="0">
                <a:pos x="TX28" y="TY28"/>
              </a:cxn>
              <a:cxn ang="0">
                <a:pos x="TX29" y="TY29"/>
              </a:cxn>
              <a:cxn ang="0">
                <a:pos x="TX30" y="TY30"/>
              </a:cxn>
              <a:cxn ang="0">
                <a:pos x="TX31" y="TY31"/>
              </a:cxn>
              <a:cxn ang="0">
                <a:pos x="TX32" y="TY32"/>
              </a:cxn>
              <a:cxn ang="0">
                <a:pos x="TX33" y="TY33"/>
              </a:cxn>
              <a:cxn ang="0">
                <a:pos x="TX35" y="TY35"/>
              </a:cxn>
              <a:cxn ang="0">
                <a:pos x="TX36" y="TY36"/>
              </a:cxn>
              <a:cxn ang="0">
                <a:pos x="TX37" y="TY37"/>
              </a:cxn>
              <a:cxn ang="0">
                <a:pos x="TX38" y="TY38"/>
              </a:cxn>
              <a:cxn ang="0">
                <a:pos x="TX39" y="TY39"/>
              </a:cxn>
              <a:cxn ang="0">
                <a:pos x="TX40" y="TY40"/>
              </a:cxn>
              <a:cxn ang="0">
                <a:pos x="TX41" y="TY41"/>
              </a:cxn>
              <a:cxn ang="0">
                <a:pos x="TX42" y="TY42"/>
              </a:cxn>
              <a:cxn ang="0">
                <a:pos x="TX43" y="TY43"/>
              </a:cxn>
              <a:cxn ang="0">
                <a:pos x="TX44" y="TY44"/>
              </a:cxn>
              <a:cxn ang="0">
                <a:pos x="TX45" y="TY45"/>
              </a:cxn>
              <a:cxn ang="0">
                <a:pos x="TX46" y="TY46"/>
              </a:cxn>
              <a:cxn ang="0">
                <a:pos x="TX47" y="TY47"/>
              </a:cxn>
              <a:cxn ang="0">
                <a:pos x="TX48" y="TY48"/>
              </a:cxn>
              <a:cxn ang="0">
                <a:pos x="TX49" y="TY49"/>
              </a:cxn>
              <a:cxn ang="0">
                <a:pos x="TX50" y="TY50"/>
              </a:cxn>
              <a:cxn ang="0">
                <a:pos x="TX51" y="TY51"/>
              </a:cxn>
              <a:cxn ang="0">
                <a:pos x="TX52" y="TY52"/>
              </a:cxn>
              <a:cxn ang="0">
                <a:pos x="TX53" y="TY53"/>
              </a:cxn>
              <a:cxn ang="0">
                <a:pos x="TX54" y="TY54"/>
              </a:cxn>
              <a:cxn ang="0">
                <a:pos x="TX55" y="TY55"/>
              </a:cxn>
              <a:cxn ang="0">
                <a:pos x="TX56" y="TY56"/>
              </a:cxn>
              <a:cxn ang="0">
                <a:pos x="TX57" y="TY57"/>
              </a:cxn>
              <a:cxn ang="0">
                <a:pos x="TX58" y="TY58"/>
              </a:cxn>
              <a:cxn ang="0">
                <a:pos x="TX59" y="TY59"/>
              </a:cxn>
              <a:cxn ang="0">
                <a:pos x="TX60" y="TY60"/>
              </a:cxn>
              <a:cxn ang="0">
                <a:pos x="TX61" y="TY61"/>
              </a:cxn>
            </a:cxnLst>
            <a:rect l="l" t="t" r="r" b="b"/>
            <a:pathLst>
              <a:path w="90" h="83">
                <a:moveTo>
                  <a:pt x="70" y="32"/>
                </a:moveTo>
                <a:cubicBezTo>
                  <a:pt x="61" y="32"/>
                  <a:pt x="52" y="36"/>
                  <a:pt x="49" y="48"/>
                </a:cubicBezTo>
                <a:cubicBezTo>
                  <a:pt x="47" y="46"/>
                  <a:pt x="44" y="45"/>
                  <a:pt x="40" y="44"/>
                </a:cubicBezTo>
                <a:cubicBezTo>
                  <a:pt x="36" y="44"/>
                  <a:pt x="30" y="44"/>
                  <a:pt x="25" y="47"/>
                </a:cubicBezTo>
                <a:cubicBezTo>
                  <a:pt x="27" y="36"/>
                  <a:pt x="27" y="36"/>
                  <a:pt x="27" y="36"/>
                </a:cubicBezTo>
                <a:cubicBezTo>
                  <a:pt x="27" y="32"/>
                  <a:pt x="27" y="32"/>
                  <a:pt x="27" y="32"/>
                </a:cubicBezTo>
                <a:cubicBezTo>
                  <a:pt x="27" y="32"/>
                  <a:pt x="27" y="31"/>
                  <a:pt x="27" y="31"/>
                </a:cubicBezTo>
                <a:cubicBezTo>
                  <a:pt x="34" y="20"/>
                  <a:pt x="34" y="20"/>
                  <a:pt x="34" y="20"/>
                </a:cubicBezTo>
                <a:cubicBezTo>
                  <a:pt x="29" y="17"/>
                  <a:pt x="29" y="17"/>
                  <a:pt x="29" y="17"/>
                </a:cubicBezTo>
                <a:cubicBezTo>
                  <a:pt x="23" y="25"/>
                  <a:pt x="23" y="25"/>
                  <a:pt x="23" y="25"/>
                </a:cubicBezTo>
                <a:cubicBezTo>
                  <a:pt x="22" y="26"/>
                  <a:pt x="21" y="26"/>
                  <a:pt x="20" y="26"/>
                </a:cubicBezTo>
                <a:cubicBezTo>
                  <a:pt x="19" y="25"/>
                  <a:pt x="19" y="24"/>
                  <a:pt x="19" y="23"/>
                </a:cubicBezTo>
                <a:cubicBezTo>
                  <a:pt x="27" y="13"/>
                  <a:pt x="27" y="13"/>
                  <a:pt x="27" y="13"/>
                </a:cubicBezTo>
                <a:cubicBezTo>
                  <a:pt x="28" y="12"/>
                  <a:pt x="29" y="12"/>
                  <a:pt x="30" y="12"/>
                </a:cubicBezTo>
                <a:cubicBezTo>
                  <a:pt x="38" y="18"/>
                  <a:pt x="38" y="18"/>
                  <a:pt x="38" y="18"/>
                </a:cubicBezTo>
                <a:cubicBezTo>
                  <a:pt x="39" y="19"/>
                  <a:pt x="39" y="20"/>
                  <a:pt x="39" y="21"/>
                </a:cubicBezTo>
                <a:cubicBezTo>
                  <a:pt x="34" y="28"/>
                  <a:pt x="34" y="28"/>
                  <a:pt x="34" y="28"/>
                </a:cubicBezTo>
                <a:cubicBezTo>
                  <a:pt x="32" y="31"/>
                  <a:pt x="32" y="31"/>
                  <a:pt x="32" y="31"/>
                </a:cubicBezTo>
                <a:cubicBezTo>
                  <a:pt x="31" y="31"/>
                  <a:pt x="31" y="32"/>
                  <a:pt x="31" y="33"/>
                </a:cubicBezTo>
                <a:cubicBezTo>
                  <a:pt x="31" y="33"/>
                  <a:pt x="32" y="34"/>
                  <a:pt x="32" y="34"/>
                </a:cubicBezTo>
                <a:cubicBezTo>
                  <a:pt x="34" y="35"/>
                  <a:pt x="34" y="35"/>
                  <a:pt x="34" y="35"/>
                </a:cubicBezTo>
                <a:cubicBezTo>
                  <a:pt x="35" y="36"/>
                  <a:pt x="35" y="36"/>
                  <a:pt x="36" y="36"/>
                </a:cubicBezTo>
                <a:cubicBezTo>
                  <a:pt x="36" y="36"/>
                  <a:pt x="37" y="36"/>
                  <a:pt x="37" y="35"/>
                </a:cubicBezTo>
                <a:cubicBezTo>
                  <a:pt x="48" y="20"/>
                  <a:pt x="48" y="20"/>
                  <a:pt x="48" y="20"/>
                </a:cubicBezTo>
                <a:cubicBezTo>
                  <a:pt x="49" y="19"/>
                  <a:pt x="49" y="18"/>
                  <a:pt x="48" y="17"/>
                </a:cubicBezTo>
                <a:cubicBezTo>
                  <a:pt x="26" y="1"/>
                  <a:pt x="26" y="1"/>
                  <a:pt x="26" y="1"/>
                </a:cubicBezTo>
                <a:cubicBezTo>
                  <a:pt x="26" y="1"/>
                  <a:pt x="25" y="0"/>
                  <a:pt x="25" y="1"/>
                </a:cubicBezTo>
                <a:cubicBezTo>
                  <a:pt x="24" y="1"/>
                  <a:pt x="24" y="1"/>
                  <a:pt x="23" y="1"/>
                </a:cubicBezTo>
                <a:cubicBezTo>
                  <a:pt x="23" y="1"/>
                  <a:pt x="8" y="20"/>
                  <a:pt x="8" y="22"/>
                </a:cubicBezTo>
                <a:cubicBezTo>
                  <a:pt x="4" y="38"/>
                  <a:pt x="0" y="55"/>
                  <a:pt x="1" y="60"/>
                </a:cubicBezTo>
                <a:cubicBezTo>
                  <a:pt x="1" y="66"/>
                  <a:pt x="6" y="72"/>
                  <a:pt x="16" y="76"/>
                </a:cubicBezTo>
                <a:cubicBezTo>
                  <a:pt x="25" y="80"/>
                  <a:pt x="37" y="82"/>
                  <a:pt x="48" y="82"/>
                </a:cubicBezTo>
                <a:cubicBezTo>
                  <a:pt x="68" y="82"/>
                  <a:pt x="89" y="75"/>
                  <a:pt x="89" y="54"/>
                </a:cubicBezTo>
                <a:cubicBezTo>
                  <a:pt x="89" y="40"/>
                  <a:pt x="79" y="32"/>
                  <a:pt x="70" y="32"/>
                </a:cubicBezTo>
                <a:close/>
                <a:moveTo>
                  <a:pt x="76" y="62"/>
                </a:moveTo>
                <a:cubicBezTo>
                  <a:pt x="68" y="66"/>
                  <a:pt x="68" y="66"/>
                  <a:pt x="68" y="66"/>
                </a:cubicBezTo>
                <a:cubicBezTo>
                  <a:pt x="68" y="66"/>
                  <a:pt x="68" y="66"/>
                  <a:pt x="68" y="66"/>
                </a:cubicBezTo>
                <a:cubicBezTo>
                  <a:pt x="68" y="66"/>
                  <a:pt x="67" y="66"/>
                  <a:pt x="67" y="66"/>
                </a:cubicBezTo>
                <a:cubicBezTo>
                  <a:pt x="67" y="66"/>
                  <a:pt x="66" y="66"/>
                  <a:pt x="66" y="66"/>
                </a:cubicBezTo>
                <a:cubicBezTo>
                  <a:pt x="66" y="66"/>
                  <a:pt x="66" y="66"/>
                  <a:pt x="66" y="66"/>
                </a:cubicBezTo>
                <a:cubicBezTo>
                  <a:pt x="58" y="62"/>
                  <a:pt x="58" y="62"/>
                  <a:pt x="58" y="62"/>
                </a:cubicBezTo>
                <a:cubicBezTo>
                  <a:pt x="57" y="61"/>
                  <a:pt x="57" y="60"/>
                  <a:pt x="57" y="59"/>
                </a:cubicBezTo>
                <a:cubicBezTo>
                  <a:pt x="58" y="58"/>
                  <a:pt x="59" y="58"/>
                  <a:pt x="60" y="58"/>
                </a:cubicBezTo>
                <a:cubicBezTo>
                  <a:pt x="65" y="61"/>
                  <a:pt x="65" y="61"/>
                  <a:pt x="65" y="61"/>
                </a:cubicBezTo>
                <a:cubicBezTo>
                  <a:pt x="65" y="52"/>
                  <a:pt x="65" y="52"/>
                  <a:pt x="65" y="52"/>
                </a:cubicBezTo>
                <a:cubicBezTo>
                  <a:pt x="63" y="52"/>
                  <a:pt x="63" y="52"/>
                  <a:pt x="63" y="52"/>
                </a:cubicBezTo>
                <a:cubicBezTo>
                  <a:pt x="62" y="52"/>
                  <a:pt x="61" y="51"/>
                  <a:pt x="61" y="50"/>
                </a:cubicBezTo>
                <a:cubicBezTo>
                  <a:pt x="61" y="49"/>
                  <a:pt x="62" y="48"/>
                  <a:pt x="63" y="48"/>
                </a:cubicBezTo>
                <a:cubicBezTo>
                  <a:pt x="65" y="48"/>
                  <a:pt x="65" y="48"/>
                  <a:pt x="65" y="48"/>
                </a:cubicBezTo>
                <a:cubicBezTo>
                  <a:pt x="65" y="44"/>
                  <a:pt x="65" y="44"/>
                  <a:pt x="65" y="44"/>
                </a:cubicBezTo>
                <a:cubicBezTo>
                  <a:pt x="65" y="43"/>
                  <a:pt x="66" y="42"/>
                  <a:pt x="67" y="42"/>
                </a:cubicBezTo>
                <a:cubicBezTo>
                  <a:pt x="68" y="42"/>
                  <a:pt x="69" y="43"/>
                  <a:pt x="69" y="44"/>
                </a:cubicBezTo>
                <a:cubicBezTo>
                  <a:pt x="69" y="48"/>
                  <a:pt x="69" y="48"/>
                  <a:pt x="69" y="48"/>
                </a:cubicBezTo>
                <a:cubicBezTo>
                  <a:pt x="71" y="48"/>
                  <a:pt x="71" y="48"/>
                  <a:pt x="71" y="48"/>
                </a:cubicBezTo>
                <a:cubicBezTo>
                  <a:pt x="72" y="48"/>
                  <a:pt x="73" y="49"/>
                  <a:pt x="73" y="50"/>
                </a:cubicBezTo>
                <a:cubicBezTo>
                  <a:pt x="73" y="51"/>
                  <a:pt x="72" y="52"/>
                  <a:pt x="71" y="52"/>
                </a:cubicBezTo>
                <a:cubicBezTo>
                  <a:pt x="69" y="52"/>
                  <a:pt x="69" y="52"/>
                  <a:pt x="69" y="52"/>
                </a:cubicBezTo>
                <a:cubicBezTo>
                  <a:pt x="69" y="61"/>
                  <a:pt x="69" y="61"/>
                  <a:pt x="69" y="61"/>
                </a:cubicBezTo>
                <a:cubicBezTo>
                  <a:pt x="74" y="58"/>
                  <a:pt x="74" y="58"/>
                  <a:pt x="74" y="58"/>
                </a:cubicBezTo>
                <a:cubicBezTo>
                  <a:pt x="75" y="58"/>
                  <a:pt x="76" y="58"/>
                  <a:pt x="77" y="59"/>
                </a:cubicBezTo>
                <a:cubicBezTo>
                  <a:pt x="77" y="60"/>
                  <a:pt x="77" y="61"/>
                  <a:pt x="76" y="62"/>
                </a:cubicBezTo>
                <a:close/>
              </a:path>
            </a:pathLst>
          </a:custGeom>
          <a:solidFill>
            <a:srgbClr val="000000"/>
          </a:solidFill>
          <a:ln w="0">
            <a:noFill/>
            <a:prstDash/>
          </a:ln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defTabSz="508000">
              <a:buFontTx/>
              <a:buNone/>
            </a:pPr>
            <a:endParaRPr lang="ko-KR" altLang="en-US"/>
          </a:p>
        </p:txBody>
      </p:sp>
      <p:sp>
        <p:nvSpPr>
          <p:cNvPr id="65" name="Title 64"/>
          <p:cNvSpPr txBox="1">
            <a:spLocks noGrp="1"/>
          </p:cNvSpPr>
          <p:nvPr>
            <p:ph type="title" idx="14"/>
          </p:nvPr>
        </p:nvSpPr>
        <p:spPr>
          <a:xfrm>
            <a:off x="86995" y="1270"/>
            <a:ext cx="11049635" cy="94234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ctr" defTabSz="91440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ko-KR" sz="3600" b="1">
                <a:latin typeface="나눔고딕 ExtraBold" charset="0"/>
                <a:ea typeface="나눔고딕 ExtraBold" charset="0"/>
              </a:rPr>
              <a:t>배경 및 필요성</a:t>
            </a:r>
            <a:endParaRPr lang="ko-KR" altLang="en-US" sz="3600" b="1">
              <a:latin typeface="나눔고딕 ExtraBold" charset="0"/>
              <a:ea typeface="나눔고딕 ExtraBold" charset="0"/>
            </a:endParaRPr>
          </a:p>
        </p:txBody>
      </p:sp>
      <p:sp>
        <p:nvSpPr>
          <p:cNvPr id="66" name="텍스트 상자 65"/>
          <p:cNvSpPr txBox="1">
            <a:spLocks/>
          </p:cNvSpPr>
          <p:nvPr/>
        </p:nvSpPr>
        <p:spPr>
          <a:xfrm>
            <a:off x="7766685" y="1236980"/>
            <a:ext cx="3789045" cy="92392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hangingPunct="1"/>
            <a:endParaRPr lang="ko-KR" altLang="en-US" sz="1800">
              <a:latin typeface="휴먼모음T" charset="0"/>
              <a:ea typeface="휴먼모음T" charset="0"/>
            </a:endParaRPr>
          </a:p>
          <a:p>
            <a:pPr marL="0" indent="0" algn="l" defTabSz="508000" hangingPunct="1"/>
            <a:r>
              <a:rPr lang="ko-KR" sz="1800">
                <a:latin typeface="휴먼모음T" charset="0"/>
                <a:ea typeface="휴먼모음T" charset="0"/>
              </a:rPr>
              <a:t>코로나로 인해, 헬스장에 가질 못해 홈 트레이닝을 하고싶은 경우</a:t>
            </a:r>
            <a:endParaRPr lang="ko-KR" altLang="en-US" sz="1800">
              <a:latin typeface="휴먼모음T" charset="0"/>
              <a:ea typeface="휴먼모음T" charset="0"/>
            </a:endParaRPr>
          </a:p>
        </p:txBody>
      </p:sp>
      <p:sp>
        <p:nvSpPr>
          <p:cNvPr id="67" name="텍스트 상자 66"/>
          <p:cNvSpPr txBox="1">
            <a:spLocks/>
          </p:cNvSpPr>
          <p:nvPr/>
        </p:nvSpPr>
        <p:spPr>
          <a:xfrm>
            <a:off x="7731760" y="2966085"/>
            <a:ext cx="3710940" cy="120078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hangingPunct="1"/>
            <a:endParaRPr lang="ko-KR" altLang="en-US" sz="1800">
              <a:latin typeface="휴먼모음T" charset="0"/>
              <a:ea typeface="휴먼모음T" charset="0"/>
            </a:endParaRPr>
          </a:p>
          <a:p>
            <a:pPr marL="0" indent="0" algn="l" defTabSz="508000" hangingPunct="1"/>
            <a:r>
              <a:rPr lang="ko-KR" sz="1800">
                <a:latin typeface="휴먼모음T" charset="0"/>
                <a:ea typeface="휴먼모음T" charset="0"/>
              </a:rPr>
              <a:t>부상 방지를 위해, 자신의 잘못된 운동 자세를 교정하여, 올바른 자세로 운동하고 싶은 경우</a:t>
            </a:r>
            <a:endParaRPr lang="ko-KR" altLang="en-US" sz="1800">
              <a:latin typeface="휴먼모음T" charset="0"/>
              <a:ea typeface="휴먼모음T" charset="0"/>
            </a:endParaRPr>
          </a:p>
        </p:txBody>
      </p:sp>
      <p:sp>
        <p:nvSpPr>
          <p:cNvPr id="68" name="텍스트 상자 67"/>
          <p:cNvSpPr txBox="1">
            <a:spLocks/>
          </p:cNvSpPr>
          <p:nvPr/>
        </p:nvSpPr>
        <p:spPr>
          <a:xfrm>
            <a:off x="7732395" y="4636135"/>
            <a:ext cx="3823335" cy="92392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hangingPunct="1"/>
            <a:endParaRPr lang="ko-KR" altLang="en-US" sz="1800">
              <a:latin typeface="휴먼모음T" charset="0"/>
              <a:ea typeface="휴먼모음T" charset="0"/>
            </a:endParaRPr>
          </a:p>
          <a:p>
            <a:pPr marL="0" indent="0" algn="l" defTabSz="508000" hangingPunct="1"/>
            <a:r>
              <a:rPr lang="ko-KR" sz="1800">
                <a:latin typeface="휴먼모음T" charset="0"/>
                <a:ea typeface="휴먼모음T" charset="0"/>
              </a:rPr>
              <a:t>너무 비싼 pt 및 헬스장 비용이 부담되어, 저렴하게 운동하고 싶은 경우</a:t>
            </a:r>
            <a:endParaRPr lang="ko-KR" altLang="en-US" sz="1800">
              <a:latin typeface="휴먼모음T" charset="0"/>
              <a:ea typeface="휴먼모음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97341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270" y="-635"/>
            <a:ext cx="12191365" cy="6858635"/>
          </a:xfrm>
          <a:prstGeom prst="rect">
            <a:avLst/>
          </a:prstGeom>
          <a:noFill/>
        </p:spPr>
      </p:pic>
      <p:sp>
        <p:nvSpPr>
          <p:cNvPr id="20" name="도형 19"/>
          <p:cNvSpPr>
            <a:spLocks/>
          </p:cNvSpPr>
          <p:nvPr/>
        </p:nvSpPr>
        <p:spPr>
          <a:xfrm>
            <a:off x="0" y="0"/>
            <a:ext cx="12191365" cy="6858635"/>
          </a:xfrm>
          <a:prstGeom prst="rect">
            <a:avLst/>
          </a:prstGeom>
          <a:solidFill>
            <a:schemeClr val="bg1">
              <a:alpha val="91845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/>
          </a:p>
        </p:txBody>
      </p:sp>
      <p:sp>
        <p:nvSpPr>
          <p:cNvPr id="3" name="Slide Number Placeholder 2"/>
          <p:cNvSpPr txBox="1">
            <a:spLocks noGrp="1"/>
          </p:cNvSpPr>
          <p:nvPr>
            <p:ph type="sldNum" idx="12"/>
          </p:nvPr>
        </p:nvSpPr>
        <p:spPr>
          <a:xfrm>
            <a:off x="11558905" y="6356350"/>
            <a:ext cx="400685" cy="29908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 lang="en-US" sz="1200">
                <a:latin typeface="Calibri" charset="0"/>
                <a:ea typeface="Calibri" charset="0"/>
                <a:cs typeface="+mn-cs"/>
              </a:rPr>
              <a:t>9</a:t>
            </a:fld>
            <a:endParaRPr lang="ko-KR" altLang="en-US" sz="1200">
              <a:latin typeface="Calibri" charset="0"/>
              <a:ea typeface="Calibri" charset="0"/>
              <a:cs typeface="+mn-cs"/>
            </a:endParaRPr>
          </a:p>
        </p:txBody>
      </p:sp>
      <p:sp>
        <p:nvSpPr>
          <p:cNvPr id="23" name="도형 22"/>
          <p:cNvSpPr>
            <a:spLocks/>
          </p:cNvSpPr>
          <p:nvPr/>
        </p:nvSpPr>
        <p:spPr>
          <a:xfrm>
            <a:off x="123190" y="136525"/>
            <a:ext cx="423545" cy="426720"/>
          </a:xfrm>
          <a:prstGeom prst="halfFrame">
            <a:avLst>
              <a:gd name="adj1" fmla="val 19250"/>
              <a:gd name="adj2" fmla="val 24132"/>
            </a:avLst>
          </a:prstGeom>
          <a:solidFill>
            <a:srgbClr val="03D7D6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1" name="도형 30"/>
          <p:cNvSpPr>
            <a:spLocks/>
          </p:cNvSpPr>
          <p:nvPr/>
        </p:nvSpPr>
        <p:spPr>
          <a:xfrm flipH="1" flipV="1">
            <a:off x="11656695" y="6330950"/>
            <a:ext cx="423545" cy="426720"/>
          </a:xfrm>
          <a:prstGeom prst="halfFrame">
            <a:avLst>
              <a:gd name="adj1" fmla="val 19250"/>
              <a:gd name="adj2" fmla="val 24132"/>
            </a:avLst>
          </a:prstGeom>
          <a:solidFill>
            <a:srgbClr val="03D7D6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3" name="Title 32"/>
          <p:cNvSpPr txBox="1">
            <a:spLocks noGrp="1"/>
          </p:cNvSpPr>
          <p:nvPr>
            <p:ph type="title" idx="13"/>
          </p:nvPr>
        </p:nvSpPr>
        <p:spPr>
          <a:xfrm>
            <a:off x="-155575" y="1270"/>
            <a:ext cx="11049635" cy="94234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ctr" defTabSz="91440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ko-KR" sz="3600" b="1">
                <a:latin typeface="나눔고딕 ExtraBold" charset="0"/>
                <a:ea typeface="나눔고딕 ExtraBold" charset="0"/>
              </a:rPr>
              <a:t>기존 시장과의 차별성</a:t>
            </a:r>
            <a:endParaRPr lang="ko-KR" altLang="en-US" sz="3600" b="1">
              <a:latin typeface="나눔고딕 ExtraBold" charset="0"/>
              <a:ea typeface="나눔고딕 ExtraBold" charset="0"/>
            </a:endParaRPr>
          </a:p>
        </p:txBody>
      </p:sp>
      <p:sp>
        <p:nvSpPr>
          <p:cNvPr id="36" name="텍스트 상자 35"/>
          <p:cNvSpPr txBox="1">
            <a:spLocks/>
          </p:cNvSpPr>
          <p:nvPr/>
        </p:nvSpPr>
        <p:spPr>
          <a:xfrm>
            <a:off x="6590030" y="2171065"/>
            <a:ext cx="5622290" cy="315722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39" name="텍스트 상자 38"/>
          <p:cNvSpPr txBox="1">
            <a:spLocks/>
          </p:cNvSpPr>
          <p:nvPr/>
        </p:nvSpPr>
        <p:spPr>
          <a:xfrm>
            <a:off x="700405" y="6330950"/>
            <a:ext cx="5042535" cy="32385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hangingPunct="1"/>
            <a:r>
              <a:rPr lang="ko-KR" sz="1500">
                <a:latin typeface="나눔고딕 ExtraBold" charset="0"/>
                <a:ea typeface="나눔고딕 ExtraBold" charset="0"/>
              </a:rPr>
              <a:t>(카카오 vx에서 개발한 스마트 홈트)</a:t>
            </a:r>
            <a:endParaRPr lang="ko-KR" altLang="en-US" sz="1500">
              <a:latin typeface="나눔고딕 ExtraBold" charset="0"/>
              <a:ea typeface="나눔고딕 ExtraBold" charset="0"/>
            </a:endParaRPr>
          </a:p>
        </p:txBody>
      </p:sp>
      <p:sp>
        <p:nvSpPr>
          <p:cNvPr id="55" name="도형 54"/>
          <p:cNvSpPr>
            <a:spLocks/>
          </p:cNvSpPr>
          <p:nvPr/>
        </p:nvSpPr>
        <p:spPr>
          <a:xfrm>
            <a:off x="5477510" y="3989705"/>
            <a:ext cx="2947035" cy="767715"/>
          </a:xfrm>
          <a:prstGeom prst="roundRect">
            <a:avLst/>
          </a:prstGeom>
          <a:solidFill>
            <a:srgbClr val="8FABDB"/>
          </a:solidFill>
          <a:ln w="12700" cap="flat" cmpd="sng">
            <a:solidFill>
              <a:schemeClr val="accent1">
                <a:lumMod val="60000"/>
                <a:lumOff val="40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1" name="텍스트 상자 40"/>
          <p:cNvSpPr txBox="1">
            <a:spLocks/>
          </p:cNvSpPr>
          <p:nvPr/>
        </p:nvSpPr>
        <p:spPr>
          <a:xfrm>
            <a:off x="5474970" y="3424555"/>
            <a:ext cx="2889885" cy="135382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508000" hangingPunct="1">
              <a:buFontTx/>
              <a:buNone/>
            </a:pPr>
            <a:r>
              <a:rPr lang="ko-KR" sz="2000">
                <a:latin typeface="휴먼모음T" charset="0"/>
                <a:ea typeface="휴먼모음T" charset="0"/>
              </a:rPr>
              <a:t>타 자세교정 어플과 비교</a:t>
            </a:r>
            <a:endParaRPr lang="ko-KR" altLang="en-US" sz="2000">
              <a:latin typeface="휴먼모음T" charset="0"/>
              <a:ea typeface="휴먼모음T" charset="0"/>
            </a:endParaRPr>
          </a:p>
          <a:p>
            <a:pPr marL="0" indent="0" algn="l" defTabSz="508000" hangingPunct="1">
              <a:buFontTx/>
              <a:buNone/>
            </a:pPr>
            <a:endParaRPr lang="ko-KR" altLang="en-US" sz="2000">
              <a:latin typeface="휴먼모음T" charset="0"/>
              <a:ea typeface="휴먼모음T" charset="0"/>
            </a:endParaRPr>
          </a:p>
          <a:p>
            <a:pPr marL="0" indent="0" algn="ctr" defTabSz="508000" hangingPunct="1">
              <a:buFontTx/>
              <a:buNone/>
            </a:pPr>
            <a:r>
              <a:rPr lang="ko-KR" sz="1400">
                <a:latin typeface="휴먼모음T" charset="0"/>
                <a:ea typeface="휴먼모음T" charset="0"/>
              </a:rPr>
              <a:t>자세가 얼추 비슷하기만 하면, 올바른 자세라고 인식됨(오차 허용 범위가 큼). 즉, </a:t>
            </a:r>
            <a:r>
              <a:rPr lang="ko-KR" sz="1400">
                <a:solidFill>
                  <a:srgbClr val="FF0000"/>
                </a:solidFill>
                <a:latin typeface="휴먼모음T" charset="0"/>
                <a:ea typeface="휴먼모음T" charset="0"/>
              </a:rPr>
              <a:t>정확도</a:t>
            </a:r>
            <a:r>
              <a:rPr lang="ko-KR" sz="1400">
                <a:latin typeface="휴먼모음T" charset="0"/>
                <a:ea typeface="휴먼모음T" charset="0"/>
              </a:rPr>
              <a:t>가 상대적으로 떨어짐</a:t>
            </a:r>
            <a:endParaRPr lang="ko-KR" altLang="en-US" sz="1400">
              <a:latin typeface="휴먼모음T" charset="0"/>
              <a:ea typeface="휴먼모음T" charset="0"/>
            </a:endParaRPr>
          </a:p>
        </p:txBody>
      </p:sp>
      <p:sp>
        <p:nvSpPr>
          <p:cNvPr id="46" name="도형 45"/>
          <p:cNvSpPr>
            <a:spLocks/>
          </p:cNvSpPr>
          <p:nvPr/>
        </p:nvSpPr>
        <p:spPr>
          <a:xfrm>
            <a:off x="5725795" y="1176020"/>
            <a:ext cx="718185" cy="286385"/>
          </a:xfrm>
          <a:prstGeom prst="rect">
            <a:avLst/>
          </a:prstGeom>
          <a:solidFill>
            <a:srgbClr val="FFFFFF"/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47" name="그림 4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030" y="3779520"/>
            <a:ext cx="4750435" cy="2577465"/>
          </a:xfrm>
          <a:prstGeom prst="rect">
            <a:avLst/>
          </a:prstGeom>
          <a:noFill/>
        </p:spPr>
      </p:pic>
      <p:pic>
        <p:nvPicPr>
          <p:cNvPr id="49" name="그림 4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030" y="774700"/>
            <a:ext cx="3772535" cy="2886710"/>
          </a:xfrm>
          <a:prstGeom prst="rect">
            <a:avLst/>
          </a:prstGeom>
          <a:noFill/>
        </p:spPr>
      </p:pic>
      <p:sp>
        <p:nvSpPr>
          <p:cNvPr id="53" name="도형 52"/>
          <p:cNvSpPr>
            <a:spLocks/>
          </p:cNvSpPr>
          <p:nvPr/>
        </p:nvSpPr>
        <p:spPr>
          <a:xfrm>
            <a:off x="4860925" y="1236980"/>
            <a:ext cx="5570220" cy="744220"/>
          </a:xfrm>
          <a:prstGeom prst="roundRect">
            <a:avLst/>
          </a:prstGeom>
          <a:solidFill>
            <a:srgbClr val="8FABDB"/>
          </a:solidFill>
          <a:ln w="12700" cap="flat" cmpd="sng">
            <a:solidFill>
              <a:schemeClr val="accent1">
                <a:lumMod val="60000"/>
                <a:lumOff val="40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54" name="도형 53"/>
          <p:cNvSpPr>
            <a:spLocks/>
          </p:cNvSpPr>
          <p:nvPr/>
        </p:nvSpPr>
        <p:spPr>
          <a:xfrm>
            <a:off x="4863465" y="2433320"/>
            <a:ext cx="5570220" cy="744220"/>
          </a:xfrm>
          <a:prstGeom prst="roundRect">
            <a:avLst/>
          </a:prstGeom>
          <a:solidFill>
            <a:srgbClr val="8FABDB"/>
          </a:solidFill>
          <a:ln w="12700" cap="flat" cmpd="sng">
            <a:solidFill>
              <a:schemeClr val="accent1">
                <a:lumMod val="60000"/>
                <a:lumOff val="40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50" name="텍스트 상자 49"/>
          <p:cNvSpPr txBox="1">
            <a:spLocks/>
          </p:cNvSpPr>
          <p:nvPr/>
        </p:nvSpPr>
        <p:spPr>
          <a:xfrm>
            <a:off x="4704715" y="725805"/>
            <a:ext cx="5804535" cy="221551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hangingPunct="1"/>
            <a:r>
              <a:rPr lang="ko-KR" sz="2000">
                <a:latin typeface="나눔고딕 ExtraBold" charset="0"/>
                <a:ea typeface="나눔고딕 ExtraBold" charset="0"/>
              </a:rPr>
              <a:t>일반적인 홈트레이닝 어플과 비교</a:t>
            </a:r>
            <a:endParaRPr lang="ko-KR" altLang="en-US" sz="2000">
              <a:latin typeface="나눔고딕 ExtraBold" charset="0"/>
              <a:ea typeface="나눔고딕 ExtraBold" charset="0"/>
            </a:endParaRPr>
          </a:p>
          <a:p>
            <a:pPr marL="0" indent="0" algn="l" defTabSz="508000" hangingPunct="1"/>
            <a:endParaRPr lang="ko-KR" altLang="en-US" sz="2000">
              <a:latin typeface="나눔고딕 ExtraBold" charset="0"/>
              <a:ea typeface="나눔고딕 ExtraBold" charset="0"/>
            </a:endParaRPr>
          </a:p>
          <a:p>
            <a:pPr marL="0" indent="0" algn="ctr" defTabSz="508000" hangingPunct="1"/>
            <a:r>
              <a:rPr lang="ko-KR" sz="1400">
                <a:latin typeface="휴먼모음T" charset="0"/>
                <a:ea typeface="휴먼모음T" charset="0"/>
              </a:rPr>
              <a:t>현재 구글 플레이스토어에 있는 대부분의 홈트레이닝 어플들은, </a:t>
            </a:r>
            <a:r>
              <a:rPr lang="ko-KR" sz="1400">
                <a:solidFill>
                  <a:srgbClr val="FF0000"/>
                </a:solidFill>
                <a:latin typeface="휴먼모음T" charset="0"/>
                <a:ea typeface="휴먼모음T" charset="0"/>
              </a:rPr>
              <a:t>운동 자세</a:t>
            </a:r>
            <a:r>
              <a:rPr lang="ko-KR" sz="1400">
                <a:latin typeface="휴먼모음T" charset="0"/>
                <a:ea typeface="휴먼모음T" charset="0"/>
              </a:rPr>
              <a:t>를 알려주기만하고, </a:t>
            </a:r>
            <a:r>
              <a:rPr lang="ko-KR" sz="1400">
                <a:solidFill>
                  <a:srgbClr val="FF0000"/>
                </a:solidFill>
                <a:latin typeface="휴먼모음T" charset="0"/>
                <a:ea typeface="휴먼모음T" charset="0"/>
              </a:rPr>
              <a:t>자세 교정 방안</a:t>
            </a:r>
            <a:r>
              <a:rPr lang="ko-KR" sz="1400">
                <a:latin typeface="휴먼모음T" charset="0"/>
                <a:ea typeface="휴먼모음T" charset="0"/>
              </a:rPr>
              <a:t>은 알려주지 않음</a:t>
            </a:r>
            <a:endParaRPr lang="ko-KR" altLang="en-US" sz="1400">
              <a:latin typeface="휴먼모음T" charset="0"/>
              <a:ea typeface="휴먼모음T" charset="0"/>
            </a:endParaRPr>
          </a:p>
          <a:p>
            <a:pPr marL="0" indent="0" algn="l" defTabSz="508000" hangingPunct="1"/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508000" hangingPunct="1"/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508000" hangingPunct="1"/>
            <a:endParaRPr lang="ko-KR" altLang="en-US" sz="1700">
              <a:latin typeface="맑은 고딕" charset="0"/>
              <a:ea typeface="맑은 고딕" charset="0"/>
            </a:endParaRPr>
          </a:p>
          <a:p>
            <a:pPr marL="0" indent="0" algn="l" defTabSz="508000" hangingPunct="1"/>
            <a:r>
              <a:rPr lang="ko-KR" sz="1700">
                <a:latin typeface="맑은 고딕" charset="0"/>
                <a:ea typeface="맑은 고딕" charset="0"/>
              </a:rPr>
              <a:t>  </a:t>
            </a:r>
            <a:r>
              <a:rPr lang="ko-KR" sz="1400">
                <a:solidFill>
                  <a:srgbClr val="FF0000"/>
                </a:solidFill>
                <a:latin typeface="휴먼모음T" charset="0"/>
                <a:ea typeface="휴먼모음T" charset="0"/>
              </a:rPr>
              <a:t>운동 자세</a:t>
            </a:r>
            <a:r>
              <a:rPr lang="ko-KR" sz="1400">
                <a:latin typeface="휴먼모음T" charset="0"/>
                <a:ea typeface="휴먼모음T" charset="0"/>
              </a:rPr>
              <a:t>를 알려줄 뿐만 아니라, 개인 사용자의 </a:t>
            </a:r>
            <a:r>
              <a:rPr lang="ko-KR" sz="1400">
                <a:solidFill>
                  <a:srgbClr val="FF0000"/>
                </a:solidFill>
                <a:latin typeface="휴먼모음T" charset="0"/>
                <a:ea typeface="휴먼모음T" charset="0"/>
              </a:rPr>
              <a:t>자세 교정 방법</a:t>
            </a:r>
            <a:r>
              <a:rPr lang="ko-KR" sz="1400">
                <a:latin typeface="휴먼모음T" charset="0"/>
                <a:ea typeface="휴먼모음T" charset="0"/>
              </a:rPr>
              <a:t>까지 지도</a:t>
            </a:r>
            <a:endParaRPr lang="ko-KR" altLang="en-US" sz="1700">
              <a:latin typeface="맑은 고딕" charset="0"/>
              <a:ea typeface="맑은 고딕" charset="0"/>
            </a:endParaRPr>
          </a:p>
        </p:txBody>
      </p:sp>
      <p:sp>
        <p:nvSpPr>
          <p:cNvPr id="51" name="도형 50"/>
          <p:cNvSpPr>
            <a:spLocks/>
          </p:cNvSpPr>
          <p:nvPr/>
        </p:nvSpPr>
        <p:spPr>
          <a:xfrm>
            <a:off x="7143750" y="1997710"/>
            <a:ext cx="199390" cy="355600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52" name="텍스트 상자 51"/>
          <p:cNvSpPr txBox="1">
            <a:spLocks/>
          </p:cNvSpPr>
          <p:nvPr/>
        </p:nvSpPr>
        <p:spPr>
          <a:xfrm>
            <a:off x="7385685" y="2015490"/>
            <a:ext cx="891540" cy="32385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hangingPunct="1"/>
            <a:r>
              <a:rPr lang="ko-KR" sz="1500">
                <a:latin typeface="휴먼모음T" charset="0"/>
                <a:ea typeface="휴먼모음T" charset="0"/>
              </a:rPr>
              <a:t>차별점</a:t>
            </a:r>
            <a:endParaRPr lang="ko-KR" altLang="en-US" sz="1500">
              <a:latin typeface="휴먼모음T" charset="0"/>
              <a:ea typeface="휴먼모음T" charset="0"/>
            </a:endParaRPr>
          </a:p>
        </p:txBody>
      </p:sp>
      <p:sp>
        <p:nvSpPr>
          <p:cNvPr id="56" name="도형 55"/>
          <p:cNvSpPr>
            <a:spLocks/>
          </p:cNvSpPr>
          <p:nvPr/>
        </p:nvSpPr>
        <p:spPr>
          <a:xfrm>
            <a:off x="8848090" y="5485765"/>
            <a:ext cx="3116580" cy="744220"/>
          </a:xfrm>
          <a:prstGeom prst="roundRect">
            <a:avLst/>
          </a:prstGeom>
          <a:solidFill>
            <a:srgbClr val="8FABDB"/>
          </a:solidFill>
          <a:ln w="12700" cap="flat" cmpd="sng">
            <a:solidFill>
              <a:schemeClr val="accent1">
                <a:lumMod val="60000"/>
                <a:lumOff val="40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hangingPunct="1"/>
            <a:r>
              <a:rPr lang="ko-KR" sz="1400">
                <a:solidFill>
                  <a:schemeClr val="tx1"/>
                </a:solidFill>
                <a:latin typeface="휴먼모음T" charset="0"/>
                <a:ea typeface="휴먼모음T" charset="0"/>
              </a:rPr>
              <a:t>구체적인 </a:t>
            </a:r>
            <a:r>
              <a:rPr lang="ko-KR" sz="1400">
                <a:solidFill>
                  <a:srgbClr val="FF0000"/>
                </a:solidFill>
                <a:latin typeface="휴먼모음T" charset="0"/>
                <a:ea typeface="휴먼모음T" charset="0"/>
              </a:rPr>
              <a:t>자세 교정 방법</a:t>
            </a:r>
            <a:r>
              <a:rPr lang="ko-KR" sz="1400">
                <a:solidFill>
                  <a:schemeClr val="tx1"/>
                </a:solidFill>
                <a:latin typeface="휴먼모음T" charset="0"/>
                <a:ea typeface="휴먼모음T" charset="0"/>
              </a:rPr>
              <a:t>을 text로 출력하여, 사용자가 더 쉽게 자세를 교정할수 있도록 도와줌</a:t>
            </a:r>
            <a:endParaRPr lang="ko-KR" altLang="en-US" sz="1400">
              <a:solidFill>
                <a:schemeClr val="tx1"/>
              </a:solidFill>
              <a:latin typeface="휴먼모음T" charset="0"/>
              <a:ea typeface="휴먼모음T" charset="0"/>
            </a:endParaRPr>
          </a:p>
        </p:txBody>
      </p:sp>
      <p:sp>
        <p:nvSpPr>
          <p:cNvPr id="57" name="도형 56"/>
          <p:cNvSpPr>
            <a:spLocks/>
          </p:cNvSpPr>
          <p:nvPr/>
        </p:nvSpPr>
        <p:spPr>
          <a:xfrm>
            <a:off x="8787130" y="3987165"/>
            <a:ext cx="3171190" cy="749300"/>
          </a:xfrm>
          <a:prstGeom prst="roundRect">
            <a:avLst/>
          </a:prstGeom>
          <a:solidFill>
            <a:srgbClr val="8FABDB"/>
          </a:solidFill>
          <a:ln w="12700" cap="flat" cmpd="sng">
            <a:solidFill>
              <a:schemeClr val="accent1">
                <a:lumMod val="60000"/>
                <a:lumOff val="40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58" name="도형 57"/>
          <p:cNvSpPr>
            <a:spLocks/>
          </p:cNvSpPr>
          <p:nvPr/>
        </p:nvSpPr>
        <p:spPr>
          <a:xfrm>
            <a:off x="5474335" y="5439410"/>
            <a:ext cx="2872740" cy="814070"/>
          </a:xfrm>
          <a:prstGeom prst="roundRect">
            <a:avLst/>
          </a:prstGeom>
          <a:solidFill>
            <a:srgbClr val="8FABDB"/>
          </a:solidFill>
          <a:ln w="12700" cap="flat" cmpd="sng">
            <a:solidFill>
              <a:schemeClr val="accent1">
                <a:lumMod val="60000"/>
                <a:lumOff val="40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59" name="도형 58"/>
          <p:cNvSpPr>
            <a:spLocks/>
          </p:cNvSpPr>
          <p:nvPr/>
        </p:nvSpPr>
        <p:spPr>
          <a:xfrm>
            <a:off x="10226040" y="4897120"/>
            <a:ext cx="199390" cy="355600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60" name="도형 59"/>
          <p:cNvSpPr>
            <a:spLocks/>
          </p:cNvSpPr>
          <p:nvPr/>
        </p:nvSpPr>
        <p:spPr>
          <a:xfrm>
            <a:off x="6716395" y="4900295"/>
            <a:ext cx="199390" cy="355600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61" name="텍스트 상자 60"/>
          <p:cNvSpPr txBox="1">
            <a:spLocks/>
          </p:cNvSpPr>
          <p:nvPr/>
        </p:nvSpPr>
        <p:spPr>
          <a:xfrm>
            <a:off x="10459085" y="4940935"/>
            <a:ext cx="891540" cy="32385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hangingPunct="1"/>
            <a:r>
              <a:rPr lang="ko-KR" sz="1500">
                <a:latin typeface="휴먼모음T" charset="0"/>
                <a:ea typeface="휴먼모음T" charset="0"/>
              </a:rPr>
              <a:t>차별점</a:t>
            </a:r>
            <a:endParaRPr lang="ko-KR" altLang="en-US" sz="1500">
              <a:latin typeface="휴먼모음T" charset="0"/>
              <a:ea typeface="휴먼모음T" charset="0"/>
            </a:endParaRPr>
          </a:p>
        </p:txBody>
      </p:sp>
      <p:sp>
        <p:nvSpPr>
          <p:cNvPr id="62" name="텍스트 상자 61"/>
          <p:cNvSpPr txBox="1">
            <a:spLocks/>
          </p:cNvSpPr>
          <p:nvPr/>
        </p:nvSpPr>
        <p:spPr>
          <a:xfrm>
            <a:off x="6915150" y="4926330"/>
            <a:ext cx="891540" cy="32385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hangingPunct="1"/>
            <a:r>
              <a:rPr lang="ko-KR" sz="1500">
                <a:latin typeface="휴먼모음T" charset="0"/>
                <a:ea typeface="휴먼모음T" charset="0"/>
              </a:rPr>
              <a:t>차별점</a:t>
            </a:r>
            <a:endParaRPr lang="ko-KR" altLang="en-US" sz="1500">
              <a:latin typeface="휴먼모음T" charset="0"/>
              <a:ea typeface="휴먼모음T" charset="0"/>
            </a:endParaRPr>
          </a:p>
        </p:txBody>
      </p:sp>
      <p:sp>
        <p:nvSpPr>
          <p:cNvPr id="63" name="텍스트 상자 62"/>
          <p:cNvSpPr txBox="1">
            <a:spLocks/>
          </p:cNvSpPr>
          <p:nvPr/>
        </p:nvSpPr>
        <p:spPr>
          <a:xfrm>
            <a:off x="5578475" y="5492115"/>
            <a:ext cx="2681605" cy="73914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ctr" defTabSz="508000" hangingPunct="1"/>
            <a:r>
              <a:rPr lang="ko-KR" sz="1400">
                <a:latin typeface="휴먼모음T" charset="0"/>
                <a:ea typeface="휴먼모음T" charset="0"/>
              </a:rPr>
              <a:t>약간의 차이가, 큰 부상을 일으킬 수 있기 때문에, </a:t>
            </a:r>
            <a:r>
              <a:rPr lang="ko-KR" sz="1400">
                <a:solidFill>
                  <a:srgbClr val="FF0000"/>
                </a:solidFill>
                <a:latin typeface="휴먼모음T" charset="0"/>
                <a:ea typeface="휴먼모음T" charset="0"/>
              </a:rPr>
              <a:t>정확도</a:t>
            </a:r>
            <a:r>
              <a:rPr lang="ko-KR" sz="1400">
                <a:latin typeface="휴먼모음T" charset="0"/>
                <a:ea typeface="휴먼모음T" charset="0"/>
              </a:rPr>
              <a:t>를 더욱 높여 부상을 방지</a:t>
            </a:r>
            <a:endParaRPr lang="ko-KR" altLang="en-US" sz="1400">
              <a:latin typeface="휴먼모음T" charset="0"/>
              <a:ea typeface="휴먼모음T" charset="0"/>
            </a:endParaRPr>
          </a:p>
        </p:txBody>
      </p:sp>
      <p:sp>
        <p:nvSpPr>
          <p:cNvPr id="64" name="텍스트 상자 63"/>
          <p:cNvSpPr txBox="1">
            <a:spLocks/>
          </p:cNvSpPr>
          <p:nvPr/>
        </p:nvSpPr>
        <p:spPr>
          <a:xfrm>
            <a:off x="8899525" y="4013200"/>
            <a:ext cx="2907030" cy="73914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ctr" defTabSz="508000" hangingPunct="1"/>
            <a:r>
              <a:rPr lang="ko-KR" sz="1400">
                <a:latin typeface="휴먼모음T" charset="0"/>
                <a:ea typeface="휴먼모음T" charset="0"/>
              </a:rPr>
              <a:t>자세가 틀렸는지 맞았는지에 대한 정보만 출력하며, 구체적인 </a:t>
            </a:r>
            <a:r>
              <a:rPr lang="ko-KR" sz="1400">
                <a:solidFill>
                  <a:srgbClr val="FF0000"/>
                </a:solidFill>
                <a:latin typeface="휴먼모음T" charset="0"/>
                <a:ea typeface="휴먼모음T" charset="0"/>
              </a:rPr>
              <a:t>자세 교정 방법</a:t>
            </a:r>
            <a:r>
              <a:rPr lang="ko-KR" sz="1400">
                <a:latin typeface="휴먼모음T" charset="0"/>
                <a:ea typeface="휴먼모음T" charset="0"/>
              </a:rPr>
              <a:t>을 알려주지 않음.</a:t>
            </a:r>
            <a:endParaRPr lang="ko-KR" altLang="en-US" sz="1400">
              <a:latin typeface="휴먼모음T" charset="0"/>
              <a:ea typeface="휴먼모음T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DD9807F-86D1-45B7-B989-C6653BBC9D26}"/>
              </a:ext>
            </a:extLst>
          </p:cNvPr>
          <p:cNvSpPr txBox="1"/>
          <p:nvPr/>
        </p:nvSpPr>
        <p:spPr>
          <a:xfrm>
            <a:off x="6452870" y="3283729"/>
            <a:ext cx="5094664" cy="83099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FF0000"/>
                </a:solidFill>
                <a:sym typeface="Wingdings" panose="05000000000000000000" pitchFamily="2" charset="2"/>
              </a:rPr>
              <a:t></a:t>
            </a:r>
            <a:r>
              <a:rPr lang="ko-KR" altLang="en-US" sz="2400" dirty="0">
                <a:solidFill>
                  <a:srgbClr val="FF0000"/>
                </a:solidFill>
                <a:sym typeface="Wingdings" panose="05000000000000000000" pitchFamily="2" charset="2"/>
              </a:rPr>
              <a:t>자세 교정 방법을 텍스트로 </a:t>
            </a:r>
            <a:endParaRPr lang="en-US" altLang="ko-KR" sz="2400" dirty="0">
              <a:solidFill>
                <a:srgbClr val="FF0000"/>
              </a:solidFill>
              <a:sym typeface="Wingdings" panose="05000000000000000000" pitchFamily="2" charset="2"/>
            </a:endParaRPr>
          </a:p>
          <a:p>
            <a:r>
              <a:rPr lang="ko-KR" altLang="en-US" sz="2400" dirty="0">
                <a:solidFill>
                  <a:srgbClr val="FF0000"/>
                </a:solidFill>
                <a:sym typeface="Wingdings" panose="05000000000000000000" pitchFamily="2" charset="2"/>
              </a:rPr>
              <a:t>출력하는 것이 </a:t>
            </a:r>
            <a:r>
              <a:rPr lang="en-US" altLang="ko-KR" sz="2400" dirty="0">
                <a:solidFill>
                  <a:srgbClr val="FF0000"/>
                </a:solidFill>
                <a:sym typeface="Wingdings" panose="05000000000000000000" pitchFamily="2" charset="2"/>
              </a:rPr>
              <a:t>“</a:t>
            </a:r>
            <a:r>
              <a:rPr lang="ko-KR" altLang="en-US" sz="2400" dirty="0">
                <a:solidFill>
                  <a:srgbClr val="FF0000"/>
                </a:solidFill>
                <a:sym typeface="Wingdings" panose="05000000000000000000" pitchFamily="2" charset="2"/>
              </a:rPr>
              <a:t>유일한 차별성</a:t>
            </a:r>
            <a:r>
              <a:rPr lang="en-US" altLang="ko-KR" sz="2400" dirty="0">
                <a:solidFill>
                  <a:srgbClr val="FF0000"/>
                </a:solidFill>
                <a:sym typeface="Wingdings" panose="05000000000000000000" pitchFamily="2" charset="2"/>
              </a:rPr>
              <a:t>”</a:t>
            </a:r>
            <a:r>
              <a:rPr lang="ko-KR" altLang="en-US" sz="2400" dirty="0">
                <a:solidFill>
                  <a:srgbClr val="FF0000"/>
                </a:solidFill>
                <a:sym typeface="Wingdings" panose="05000000000000000000" pitchFamily="2" charset="2"/>
              </a:rPr>
              <a:t>인가</a:t>
            </a:r>
            <a:r>
              <a:rPr lang="en-US" altLang="ko-KR" sz="2400" dirty="0">
                <a:solidFill>
                  <a:srgbClr val="FF0000"/>
                </a:solidFill>
                <a:sym typeface="Wingdings" panose="05000000000000000000" pitchFamily="2" charset="2"/>
              </a:rPr>
              <a:t>?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03D7D6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sz="1400" dirty="0">
            <a:latin typeface="+mj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Pages>14</Pages>
  <Words>1048</Words>
  <Characters>0</Characters>
  <Application>Microsoft Office PowerPoint</Application>
  <DocSecurity>0</DocSecurity>
  <PresentationFormat>와이드스크린</PresentationFormat>
  <Lines>0</Lines>
  <Paragraphs>152</Paragraphs>
  <Slides>14</Slides>
  <Notes>13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2" baseType="lpstr">
      <vt:lpstr>나눔고딕 ExtraBold</vt:lpstr>
      <vt:lpstr>휴먼모음T</vt:lpstr>
      <vt:lpstr>맑은 고딕</vt:lpstr>
      <vt:lpstr>Calibri</vt:lpstr>
      <vt:lpstr>Century Gothic</vt:lpstr>
      <vt:lpstr>Calibri Light</vt:lpstr>
      <vt:lpstr>Arial</vt:lpstr>
      <vt:lpstr>Office Theme</vt:lpstr>
      <vt:lpstr>PowerPoint 프레젠테이션</vt:lpstr>
      <vt:lpstr>목차</vt:lpstr>
      <vt:lpstr>핵심 아이디어 소개 및  개요</vt:lpstr>
      <vt:lpstr>핵심 아이디어 소개 및  개요</vt:lpstr>
      <vt:lpstr>배경 및 필요성</vt:lpstr>
      <vt:lpstr>배경 및 필요성</vt:lpstr>
      <vt:lpstr>배경 및 필요성</vt:lpstr>
      <vt:lpstr>배경 및 필요성</vt:lpstr>
      <vt:lpstr>기존 시장과의 차별성</vt:lpstr>
      <vt:lpstr>사용하는 기술 및 오픈소스</vt:lpstr>
      <vt:lpstr>사용하는 기술 및 오픈소스</vt:lpstr>
      <vt:lpstr>구조 및 동작시나리오(모델 관점)</vt:lpstr>
      <vt:lpstr>구조 및 동작시나리오(사용자 관점)</vt:lpstr>
      <vt:lpstr>PowerPoint 프레젠테이션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3</cp:revision>
  <dcterms:modified xsi:type="dcterms:W3CDTF">2022-03-21T01:17:45Z</dcterms:modified>
  <cp:version>9.101.12.38406</cp:version>
</cp:coreProperties>
</file>